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4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0058400" cy="10058400"/>
  <p:notesSz cx="10058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8" d="100"/>
          <a:sy n="48" d="100"/>
        </p:scale>
        <p:origin x="-1660" y="-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3.png"/><Relationship Id="rId3" Type="http://schemas.openxmlformats.org/officeDocument/2006/relationships/image" Target="../media/image33.png"/><Relationship Id="rId21" Type="http://schemas.openxmlformats.org/officeDocument/2006/relationships/image" Target="../media/image13.png"/><Relationship Id="rId7" Type="http://schemas.openxmlformats.org/officeDocument/2006/relationships/image" Target="../media/image37.png"/><Relationship Id="rId12" Type="http://schemas.openxmlformats.org/officeDocument/2006/relationships/image" Target="../media/image11.png"/><Relationship Id="rId17" Type="http://schemas.openxmlformats.org/officeDocument/2006/relationships/image" Target="../media/image46.png"/><Relationship Id="rId25" Type="http://schemas.openxmlformats.org/officeDocument/2006/relationships/image" Target="../media/image52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24.png"/><Relationship Id="rId32" Type="http://schemas.openxmlformats.org/officeDocument/2006/relationships/image" Target="../media/image59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28" Type="http://schemas.openxmlformats.org/officeDocument/2006/relationships/image" Target="../media/image55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31" Type="http://schemas.openxmlformats.org/officeDocument/2006/relationships/image" Target="../media/image5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3139" y="1238503"/>
            <a:ext cx="8072120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300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300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300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638800" y="8415528"/>
            <a:ext cx="1524000" cy="10160"/>
          </a:xfrm>
          <a:custGeom>
            <a:avLst/>
            <a:gdLst/>
            <a:ahLst/>
            <a:cxnLst/>
            <a:rect l="l" t="t" r="r" b="b"/>
            <a:pathLst>
              <a:path w="1524000" h="10159">
                <a:moveTo>
                  <a:pt x="0" y="9905"/>
                </a:moveTo>
                <a:lnTo>
                  <a:pt x="1523999" y="9905"/>
                </a:lnTo>
                <a:lnTo>
                  <a:pt x="1523999" y="0"/>
                </a:lnTo>
                <a:lnTo>
                  <a:pt x="0" y="0"/>
                </a:lnTo>
                <a:lnTo>
                  <a:pt x="0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2404" y="8610600"/>
            <a:ext cx="120396" cy="12039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2404" y="8779002"/>
            <a:ext cx="120396" cy="11887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42404" y="8947404"/>
            <a:ext cx="120396" cy="11353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79335" y="8610600"/>
            <a:ext cx="115061" cy="12039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79335" y="8779002"/>
            <a:ext cx="115061" cy="11887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9335" y="8947404"/>
            <a:ext cx="115061" cy="113537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79335" y="9115043"/>
            <a:ext cx="115061" cy="10972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17030" y="8610600"/>
            <a:ext cx="109728" cy="120396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17030" y="8779002"/>
            <a:ext cx="109728" cy="118872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17030" y="8947404"/>
            <a:ext cx="109728" cy="113537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17030" y="9115043"/>
            <a:ext cx="109728" cy="109728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17030" y="9283445"/>
            <a:ext cx="109728" cy="11963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38721" y="8610600"/>
            <a:ext cx="119633" cy="120396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38721" y="8779002"/>
            <a:ext cx="119633" cy="118872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38721" y="8947404"/>
            <a:ext cx="119633" cy="113537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38721" y="9115043"/>
            <a:ext cx="119633" cy="109728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371082" y="8610600"/>
            <a:ext cx="119634" cy="120396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71082" y="8779002"/>
            <a:ext cx="119634" cy="118872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371082" y="8947404"/>
            <a:ext cx="119634" cy="113537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371082" y="9115043"/>
            <a:ext cx="119634" cy="109728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371082" y="9283445"/>
            <a:ext cx="119634" cy="119634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204203" y="8610600"/>
            <a:ext cx="118872" cy="120396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204203" y="8779002"/>
            <a:ext cx="118872" cy="118872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204203" y="8947404"/>
            <a:ext cx="118872" cy="113537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204203" y="9115043"/>
            <a:ext cx="118872" cy="109728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042659" y="8610600"/>
            <a:ext cx="112013" cy="120396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42659" y="8779002"/>
            <a:ext cx="112013" cy="118872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042659" y="9115043"/>
            <a:ext cx="112013" cy="109728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042659" y="8947404"/>
            <a:ext cx="112013" cy="113537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867400" y="8779002"/>
            <a:ext cx="119634" cy="118872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867400" y="9115043"/>
            <a:ext cx="119634" cy="1097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415528" y="609600"/>
            <a:ext cx="10160" cy="1524000"/>
          </a:xfrm>
          <a:custGeom>
            <a:avLst/>
            <a:gdLst/>
            <a:ahLst/>
            <a:cxnLst/>
            <a:rect l="l" t="t" r="r" b="b"/>
            <a:pathLst>
              <a:path w="10159" h="1524000">
                <a:moveTo>
                  <a:pt x="9905" y="1523999"/>
                </a:moveTo>
                <a:lnTo>
                  <a:pt x="9905" y="0"/>
                </a:lnTo>
                <a:lnTo>
                  <a:pt x="0" y="0"/>
                </a:lnTo>
                <a:lnTo>
                  <a:pt x="0" y="1523999"/>
                </a:lnTo>
                <a:lnTo>
                  <a:pt x="9905" y="1523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10600" y="609600"/>
            <a:ext cx="120396" cy="12039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79002" y="609600"/>
            <a:ext cx="118872" cy="12039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47404" y="609600"/>
            <a:ext cx="113538" cy="12039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10600" y="778001"/>
            <a:ext cx="120396" cy="11506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79002" y="778001"/>
            <a:ext cx="118872" cy="11506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47404" y="778001"/>
            <a:ext cx="113538" cy="115061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15043" y="778001"/>
            <a:ext cx="109727" cy="11506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10600" y="945641"/>
            <a:ext cx="120396" cy="10972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779002" y="945641"/>
            <a:ext cx="118872" cy="10972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47404" y="945641"/>
            <a:ext cx="113538" cy="109728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115043" y="945641"/>
            <a:ext cx="109727" cy="109728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610600" y="1114044"/>
            <a:ext cx="120396" cy="119633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283445" y="945641"/>
            <a:ext cx="119633" cy="109728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779002" y="1114044"/>
            <a:ext cx="118872" cy="119633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947404" y="1114044"/>
            <a:ext cx="113538" cy="119633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115043" y="1114044"/>
            <a:ext cx="109727" cy="119633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610600" y="1281683"/>
            <a:ext cx="120396" cy="119634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779002" y="1281683"/>
            <a:ext cx="118872" cy="119634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947404" y="1281683"/>
            <a:ext cx="113538" cy="119634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115043" y="1281683"/>
            <a:ext cx="109727" cy="119634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9283445" y="1281683"/>
            <a:ext cx="119633" cy="119634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610600" y="1449324"/>
            <a:ext cx="120396" cy="118872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947404" y="1449324"/>
            <a:ext cx="113538" cy="118872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779002" y="1449324"/>
            <a:ext cx="118872" cy="118872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115043" y="1449324"/>
            <a:ext cx="109727" cy="118872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8610600" y="1617725"/>
            <a:ext cx="120396" cy="112013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947404" y="1617725"/>
            <a:ext cx="113538" cy="112013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779002" y="1617725"/>
            <a:ext cx="118872" cy="112013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8779002" y="1785366"/>
            <a:ext cx="118872" cy="119634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9115043" y="1617725"/>
            <a:ext cx="109727" cy="112013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9115043" y="1785366"/>
            <a:ext cx="109727" cy="1196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7667" y="1509013"/>
            <a:ext cx="7243064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3300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2992" y="1772588"/>
            <a:ext cx="8392414" cy="2444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2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67828" y="1524000"/>
            <a:ext cx="10160" cy="4495800"/>
          </a:xfrm>
          <a:custGeom>
            <a:avLst/>
            <a:gdLst/>
            <a:ahLst/>
            <a:cxnLst/>
            <a:rect l="l" t="t" r="r" b="b"/>
            <a:pathLst>
              <a:path w="10159" h="4495800">
                <a:moveTo>
                  <a:pt x="9905" y="4495800"/>
                </a:moveTo>
                <a:lnTo>
                  <a:pt x="9905" y="0"/>
                </a:lnTo>
                <a:lnTo>
                  <a:pt x="0" y="0"/>
                </a:lnTo>
                <a:lnTo>
                  <a:pt x="0" y="4495800"/>
                </a:lnTo>
                <a:lnTo>
                  <a:pt x="9905" y="4495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0707" y="3450335"/>
            <a:ext cx="201168" cy="2011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9159" y="3450335"/>
            <a:ext cx="201168" cy="2011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4933" y="3450335"/>
            <a:ext cx="201168" cy="2011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0707" y="3733800"/>
            <a:ext cx="201168" cy="2019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34933" y="3733800"/>
            <a:ext cx="201168" cy="20193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9159" y="3733800"/>
            <a:ext cx="201168" cy="20193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03385" y="3733800"/>
            <a:ext cx="201168" cy="20193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0707" y="4018026"/>
            <a:ext cx="201168" cy="2019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34933" y="4018026"/>
            <a:ext cx="201168" cy="2019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19159" y="4018026"/>
            <a:ext cx="201168" cy="20193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03385" y="4018026"/>
            <a:ext cx="201168" cy="20193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86850" y="4018026"/>
            <a:ext cx="201929" cy="20193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34933" y="4300728"/>
            <a:ext cx="201168" cy="2034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50707" y="4300728"/>
            <a:ext cx="201168" cy="20345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19159" y="4300728"/>
            <a:ext cx="201168" cy="20345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03385" y="4300728"/>
            <a:ext cx="201168" cy="20345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50707" y="4584953"/>
            <a:ext cx="201168" cy="20345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34933" y="4584953"/>
            <a:ext cx="201168" cy="20345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19159" y="4584953"/>
            <a:ext cx="201168" cy="20345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803385" y="4584953"/>
            <a:ext cx="201168" cy="20345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086850" y="4584953"/>
            <a:ext cx="201929" cy="20345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950707" y="4869179"/>
            <a:ext cx="201168" cy="20192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234933" y="4869179"/>
            <a:ext cx="201168" cy="20192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519159" y="4869179"/>
            <a:ext cx="201168" cy="20192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803385" y="4869179"/>
            <a:ext cx="201168" cy="20192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950707" y="5153405"/>
            <a:ext cx="201168" cy="20192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234933" y="5153405"/>
            <a:ext cx="201168" cy="20192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519159" y="5153405"/>
            <a:ext cx="201168" cy="20192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803385" y="5153405"/>
            <a:ext cx="201168" cy="20192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234933" y="5437632"/>
            <a:ext cx="201168" cy="20116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803385" y="5437632"/>
            <a:ext cx="201168" cy="201167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762000" y="3273552"/>
            <a:ext cx="8229600" cy="6985"/>
          </a:xfrm>
          <a:custGeom>
            <a:avLst/>
            <a:gdLst/>
            <a:ahLst/>
            <a:cxnLst/>
            <a:rect l="l" t="t" r="r" b="b"/>
            <a:pathLst>
              <a:path w="8229600" h="6985">
                <a:moveTo>
                  <a:pt x="8229600" y="6857"/>
                </a:moveTo>
                <a:lnTo>
                  <a:pt x="8229600" y="0"/>
                </a:lnTo>
                <a:lnTo>
                  <a:pt x="0" y="0"/>
                </a:lnTo>
                <a:lnTo>
                  <a:pt x="0" y="6857"/>
                </a:lnTo>
                <a:lnTo>
                  <a:pt x="8229600" y="68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1103630" y="1510538"/>
            <a:ext cx="637159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9805" marR="5080" indent="-967740" algn="r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Digital</a:t>
            </a:r>
            <a:r>
              <a:rPr dirty="0"/>
              <a:t> </a:t>
            </a:r>
            <a:r>
              <a:rPr spc="-5" dirty="0"/>
              <a:t>Image</a:t>
            </a:r>
            <a:r>
              <a:rPr spc="-15" dirty="0"/>
              <a:t> </a:t>
            </a:r>
            <a:r>
              <a:rPr spc="-10" dirty="0" smtClean="0"/>
              <a:t>Processing</a:t>
            </a:r>
            <a:r>
              <a:rPr lang="en-IN" spc="-10" dirty="0" smtClean="0"/>
              <a:t/>
            </a:r>
            <a:br>
              <a:rPr lang="en-IN" spc="-10" dirty="0" smtClean="0"/>
            </a:br>
            <a:r>
              <a:rPr spc="-5" dirty="0" smtClean="0"/>
              <a:t>Histograms </a:t>
            </a:r>
            <a:r>
              <a:rPr spc="-5" dirty="0"/>
              <a:t>and</a:t>
            </a:r>
            <a:r>
              <a:rPr spc="-10" dirty="0"/>
              <a:t> </a:t>
            </a:r>
            <a:r>
              <a:rPr spc="-5" dirty="0"/>
              <a:t>Point</a:t>
            </a:r>
          </a:p>
          <a:p>
            <a:pPr marR="5080" algn="r">
              <a:lnSpc>
                <a:spcPct val="100000"/>
              </a:lnSpc>
            </a:pPr>
            <a:r>
              <a:rPr spc="-10" dirty="0"/>
              <a:t>Operations</a:t>
            </a:r>
            <a:r>
              <a:rPr dirty="0"/>
              <a:t> </a:t>
            </a:r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80592"/>
            <a:ext cx="70161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Detecting</a:t>
            </a:r>
            <a:r>
              <a:rPr spc="20" dirty="0"/>
              <a:t> </a:t>
            </a:r>
            <a:r>
              <a:rPr spc="-5" dirty="0"/>
              <a:t>Bad</a:t>
            </a:r>
            <a:r>
              <a:rPr spc="5" dirty="0"/>
              <a:t> </a:t>
            </a:r>
            <a:r>
              <a:rPr spc="-5" dirty="0"/>
              <a:t>Exposure</a:t>
            </a:r>
            <a:r>
              <a:rPr spc="10" dirty="0"/>
              <a:t> </a:t>
            </a:r>
            <a:r>
              <a:rPr spc="-5" dirty="0"/>
              <a:t>using Histograms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27" y="2855213"/>
            <a:ext cx="7565135" cy="38160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0102" y="6804152"/>
            <a:ext cx="14363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Underexposed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6009" y="6732516"/>
            <a:ext cx="13125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Overexposed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3329" y="6732516"/>
            <a:ext cx="8718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Properly </a:t>
            </a:r>
            <a:r>
              <a:rPr sz="1600" b="1" spc="-4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Exposed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4005" y="2035555"/>
            <a:ext cx="5283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Exposure? </a:t>
            </a:r>
            <a:r>
              <a:rPr sz="1800" dirty="0">
                <a:latin typeface="Arial MT"/>
                <a:cs typeface="Arial MT"/>
              </a:rPr>
              <a:t>Are </a:t>
            </a:r>
            <a:r>
              <a:rPr sz="1800" spc="-5" dirty="0">
                <a:latin typeface="Arial MT"/>
                <a:cs typeface="Arial MT"/>
              </a:rPr>
              <a:t>intensity values spread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(good) </a:t>
            </a:r>
            <a:r>
              <a:rPr sz="1800" spc="-5" dirty="0">
                <a:latin typeface="Arial MT"/>
                <a:cs typeface="Arial MT"/>
              </a:rPr>
              <a:t>out </a:t>
            </a:r>
            <a:r>
              <a:rPr sz="1800" spc="-10" dirty="0">
                <a:latin typeface="Arial MT"/>
                <a:cs typeface="Arial MT"/>
              </a:rPr>
              <a:t>or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bunched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up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(bad)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0428" y="5369305"/>
            <a:ext cx="10306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1511" y="3678420"/>
            <a:ext cx="6127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31559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Image</a:t>
            </a:r>
            <a:r>
              <a:rPr sz="3900" spc="-95" dirty="0"/>
              <a:t> </a:t>
            </a:r>
            <a:r>
              <a:rPr sz="3900" spc="-5" dirty="0"/>
              <a:t>Contrast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16939" y="2067560"/>
            <a:ext cx="8164195" cy="190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contrast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grayscale image indicates how </a:t>
            </a:r>
            <a:r>
              <a:rPr sz="2800" dirty="0">
                <a:latin typeface="Calibri"/>
                <a:cs typeface="Calibri"/>
              </a:rPr>
              <a:t>easily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objects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distinguished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b="1" dirty="0">
                <a:solidFill>
                  <a:srgbClr val="00B0F0"/>
                </a:solidFill>
                <a:latin typeface="Calibri"/>
                <a:cs typeface="Calibri"/>
              </a:rPr>
              <a:t>High</a:t>
            </a:r>
            <a:r>
              <a:rPr sz="2800" b="1" spc="-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B0F0"/>
                </a:solidFill>
                <a:latin typeface="Calibri"/>
                <a:cs typeface="Calibri"/>
              </a:rPr>
              <a:t>contrast</a:t>
            </a:r>
            <a:r>
              <a:rPr sz="2800" b="1" spc="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B0F0"/>
                </a:solidFill>
                <a:latin typeface="Calibri"/>
                <a:cs typeface="Calibri"/>
              </a:rPr>
              <a:t>image:</a:t>
            </a:r>
            <a:r>
              <a:rPr sz="2800" b="1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many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distinct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intensity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00B0F0"/>
                </a:solidFill>
                <a:latin typeface="Calibri"/>
                <a:cs typeface="Calibri"/>
              </a:rPr>
              <a:t>Low contrast:</a:t>
            </a:r>
            <a:r>
              <a:rPr sz="2800" b="1" spc="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few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intensity</a:t>
            </a:r>
            <a:r>
              <a:rPr sz="2800" dirty="0">
                <a:latin typeface="Calibri"/>
                <a:cs typeface="Calibri"/>
              </a:rPr>
              <a:t> values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4716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Histograms</a:t>
            </a:r>
            <a:r>
              <a:rPr sz="3600" spc="-40" dirty="0"/>
              <a:t> </a:t>
            </a:r>
            <a:r>
              <a:rPr sz="3600" dirty="0"/>
              <a:t>and</a:t>
            </a:r>
            <a:r>
              <a:rPr sz="3600" spc="-40" dirty="0"/>
              <a:t> </a:t>
            </a:r>
            <a:r>
              <a:rPr sz="3600" spc="-5" dirty="0"/>
              <a:t>Contrast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413" y="2510027"/>
            <a:ext cx="6484620" cy="43190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86332" y="6823202"/>
            <a:ext cx="12903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Low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contrast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6820" y="6801106"/>
            <a:ext cx="13354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High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contrast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84342" y="6780538"/>
            <a:ext cx="15849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Normal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contrast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502" y="1779523"/>
            <a:ext cx="7113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Good</a:t>
            </a:r>
            <a:r>
              <a:rPr sz="1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Contrast?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Widely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spread intensity values</a:t>
            </a:r>
            <a:endParaRPr sz="1800">
              <a:latin typeface="Arial MT"/>
              <a:cs typeface="Arial MT"/>
            </a:endParaRPr>
          </a:p>
          <a:p>
            <a:pPr marL="14090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+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large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difference between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max </a:t>
            </a:r>
            <a:r>
              <a:rPr sz="1800" spc="-5" dirty="0">
                <a:latin typeface="Arial MT"/>
                <a:cs typeface="Arial MT"/>
              </a:rPr>
              <a:t>intensity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3302" y="5708396"/>
            <a:ext cx="10306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4385" y="4018283"/>
            <a:ext cx="6127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39662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5" dirty="0"/>
              <a:t>Contrast</a:t>
            </a:r>
            <a:r>
              <a:rPr sz="3900" spc="-80" dirty="0"/>
              <a:t> </a:t>
            </a:r>
            <a:r>
              <a:rPr sz="3900" dirty="0"/>
              <a:t>Equation?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093468"/>
            <a:ext cx="7025640" cy="112268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2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Many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different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equations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contrast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exist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Examples: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4928107"/>
            <a:ext cx="5585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Michalson’s</a:t>
            </a:r>
            <a:r>
              <a:rPr sz="3000" spc="-5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equation</a:t>
            </a:r>
            <a:r>
              <a:rPr sz="3000" spc="-6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for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contrast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320" y="3536370"/>
            <a:ext cx="4632959" cy="7842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3700" y="5730971"/>
            <a:ext cx="3817619" cy="845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39662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5" dirty="0"/>
              <a:t>Contrast</a:t>
            </a:r>
            <a:r>
              <a:rPr sz="3900" spc="-80" dirty="0"/>
              <a:t> </a:t>
            </a:r>
            <a:r>
              <a:rPr sz="3900" dirty="0"/>
              <a:t>Equation?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7830820" cy="224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These equations </a:t>
            </a:r>
            <a:r>
              <a:rPr sz="2800" dirty="0">
                <a:latin typeface="Calibri"/>
                <a:cs typeface="Calibri"/>
              </a:rPr>
              <a:t>work </a:t>
            </a:r>
            <a:r>
              <a:rPr sz="2800" spc="-5" dirty="0">
                <a:latin typeface="Calibri"/>
                <a:cs typeface="Calibri"/>
              </a:rPr>
              <a:t>well </a:t>
            </a:r>
            <a:r>
              <a:rPr sz="2800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simple images with </a:t>
            </a:r>
            <a:r>
              <a:rPr sz="2800" dirty="0">
                <a:latin typeface="Calibri"/>
                <a:cs typeface="Calibri"/>
              </a:rPr>
              <a:t>2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luminances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(i.e.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uniform foreground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background)</a:t>
            </a:r>
            <a:endParaRPr sz="2800">
              <a:latin typeface="Calibri"/>
              <a:cs typeface="Calibri"/>
            </a:endParaRPr>
          </a:p>
          <a:p>
            <a:pPr marL="355600" marR="22987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Does not </a:t>
            </a:r>
            <a:r>
              <a:rPr sz="2800" dirty="0">
                <a:latin typeface="Calibri"/>
                <a:cs typeface="Calibri"/>
              </a:rPr>
              <a:t>work </a:t>
            </a:r>
            <a:r>
              <a:rPr sz="2800" spc="-5" dirty="0">
                <a:latin typeface="Calibri"/>
                <a:cs typeface="Calibri"/>
              </a:rPr>
              <a:t>well </a:t>
            </a:r>
            <a:r>
              <a:rPr sz="2800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complex scenes with many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luminances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max</a:t>
            </a:r>
            <a:r>
              <a:rPr sz="2800" spc="-5" dirty="0">
                <a:latin typeface="Calibri"/>
                <a:cs typeface="Calibri"/>
              </a:rPr>
              <a:t> intensities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small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6028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Histograms</a:t>
            </a:r>
            <a:r>
              <a:rPr sz="3600" spc="-25" dirty="0"/>
              <a:t> </a:t>
            </a:r>
            <a:r>
              <a:rPr sz="3600" dirty="0"/>
              <a:t>and</a:t>
            </a:r>
            <a:r>
              <a:rPr sz="3600" spc="-25" dirty="0"/>
              <a:t> </a:t>
            </a:r>
            <a:r>
              <a:rPr sz="3600" spc="-5" dirty="0"/>
              <a:t>Dynamic Range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5301" y="1613408"/>
            <a:ext cx="66871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Dynamic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Range: </a:t>
            </a:r>
            <a:r>
              <a:rPr sz="2400" dirty="0">
                <a:latin typeface="Calibri"/>
                <a:cs typeface="Calibri"/>
              </a:rPr>
              <a:t>Number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distinct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pixels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01" y="6368289"/>
            <a:ext cx="787590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Difficult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increase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dynamic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range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(e.g.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interpolation)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HDR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(12‐14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capture </a:t>
            </a:r>
            <a:r>
              <a:rPr sz="2400" dirty="0">
                <a:latin typeface="Calibri"/>
                <a:cs typeface="Calibri"/>
              </a:rPr>
              <a:t>typical,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then down‐sample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569" y="2127504"/>
            <a:ext cx="5503926" cy="36667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22502" y="5773927"/>
            <a:ext cx="18002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High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Dynamic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4991" y="5743443"/>
            <a:ext cx="16205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68605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Extremely low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Dynamic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(6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intensity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values)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1938" y="5773910"/>
            <a:ext cx="1760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Arial"/>
                <a:cs typeface="Arial"/>
              </a:rPr>
              <a:t>Low </a:t>
            </a:r>
            <a:r>
              <a:rPr sz="1400" b="1" spc="-10" dirty="0">
                <a:latin typeface="Arial"/>
                <a:cs typeface="Arial"/>
              </a:rPr>
              <a:t>Dynamic Range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(64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intensities)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60013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High</a:t>
            </a:r>
            <a:r>
              <a:rPr sz="3900" spc="-25" dirty="0"/>
              <a:t> </a:t>
            </a:r>
            <a:r>
              <a:rPr sz="3900" spc="-5" dirty="0"/>
              <a:t>Dynamic</a:t>
            </a:r>
            <a:r>
              <a:rPr sz="3900" spc="-15" dirty="0"/>
              <a:t> </a:t>
            </a:r>
            <a:r>
              <a:rPr sz="3900" dirty="0"/>
              <a:t>Range</a:t>
            </a:r>
            <a:r>
              <a:rPr sz="3900" spc="-25" dirty="0"/>
              <a:t> </a:t>
            </a:r>
            <a:r>
              <a:rPr sz="3900" dirty="0"/>
              <a:t>Imaging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8029575" cy="321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b="1" dirty="0">
                <a:solidFill>
                  <a:srgbClr val="00B0F0"/>
                </a:solidFill>
                <a:latin typeface="Calibri"/>
                <a:cs typeface="Calibri"/>
              </a:rPr>
              <a:t>High dynamic </a:t>
            </a:r>
            <a:r>
              <a:rPr sz="2800" b="1" spc="-5" dirty="0">
                <a:solidFill>
                  <a:srgbClr val="00B0F0"/>
                </a:solidFill>
                <a:latin typeface="Calibri"/>
                <a:cs typeface="Calibri"/>
              </a:rPr>
              <a:t>range </a:t>
            </a:r>
            <a:r>
              <a:rPr sz="2800" spc="-5" dirty="0">
                <a:latin typeface="Calibri"/>
                <a:cs typeface="Calibri"/>
              </a:rPr>
              <a:t>means </a:t>
            </a:r>
            <a:r>
              <a:rPr sz="2800" dirty="0">
                <a:latin typeface="Calibri"/>
                <a:cs typeface="Calibri"/>
              </a:rPr>
              <a:t>very </a:t>
            </a:r>
            <a:r>
              <a:rPr sz="2800" spc="-5" dirty="0">
                <a:latin typeface="Calibri"/>
                <a:cs typeface="Calibri"/>
              </a:rPr>
              <a:t>bright and </a:t>
            </a:r>
            <a:r>
              <a:rPr sz="2800" dirty="0">
                <a:latin typeface="Calibri"/>
                <a:cs typeface="Calibri"/>
              </a:rPr>
              <a:t>very </a:t>
            </a:r>
            <a:r>
              <a:rPr sz="2800" spc="-5" dirty="0">
                <a:latin typeface="Calibri"/>
                <a:cs typeface="Calibri"/>
              </a:rPr>
              <a:t>dark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parts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single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(many distinct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values)</a:t>
            </a:r>
            <a:endParaRPr sz="2800">
              <a:latin typeface="Calibri"/>
              <a:cs typeface="Calibri"/>
            </a:endParaRPr>
          </a:p>
          <a:p>
            <a:pPr marL="354965" marR="301625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Dynamic </a:t>
            </a:r>
            <a:r>
              <a:rPr sz="2800" dirty="0">
                <a:latin typeface="Calibri"/>
                <a:cs typeface="Calibri"/>
              </a:rPr>
              <a:t>range </a:t>
            </a:r>
            <a:r>
              <a:rPr sz="2800" spc="-5" dirty="0">
                <a:latin typeface="Calibri"/>
                <a:cs typeface="Calibri"/>
              </a:rPr>
              <a:t>in photographed scene </a:t>
            </a:r>
            <a:r>
              <a:rPr sz="2800" dirty="0">
                <a:latin typeface="Calibri"/>
                <a:cs typeface="Calibri"/>
              </a:rPr>
              <a:t>may </a:t>
            </a:r>
            <a:r>
              <a:rPr sz="2800" spc="-5" dirty="0">
                <a:latin typeface="Calibri"/>
                <a:cs typeface="Calibri"/>
              </a:rPr>
              <a:t>exceed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number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available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bits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represent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pixels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Solution:</a:t>
            </a:r>
            <a:endParaRPr sz="28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5" dirty="0">
                <a:latin typeface="Calibri"/>
                <a:cs typeface="Calibri"/>
              </a:rPr>
              <a:t>Capture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different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exposures</a:t>
            </a:r>
            <a:endParaRPr sz="24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5" dirty="0">
                <a:latin typeface="Calibri"/>
                <a:cs typeface="Calibri"/>
              </a:rPr>
              <a:t>Combine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702" y="1028192"/>
            <a:ext cx="71208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Detecting</a:t>
            </a:r>
            <a:r>
              <a:rPr spc="20" dirty="0"/>
              <a:t> </a:t>
            </a:r>
            <a:r>
              <a:rPr spc="-5" dirty="0"/>
              <a:t>Image </a:t>
            </a:r>
            <a:r>
              <a:rPr spc="-10" dirty="0"/>
              <a:t>Defects</a:t>
            </a:r>
            <a:r>
              <a:rPr spc="30" dirty="0"/>
              <a:t> </a:t>
            </a:r>
            <a:r>
              <a:rPr spc="-5" dirty="0"/>
              <a:t>using</a:t>
            </a:r>
            <a:r>
              <a:rPr spc="-10" dirty="0"/>
              <a:t> </a:t>
            </a:r>
            <a:r>
              <a:rPr spc="-5" dirty="0"/>
              <a:t>Histograms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702" y="1685493"/>
            <a:ext cx="7733030" cy="201739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No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“best”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histogram</a:t>
            </a:r>
            <a:r>
              <a:rPr sz="2600" spc="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shape,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depends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application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Image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defects</a:t>
            </a:r>
            <a:endParaRPr sz="2600">
              <a:latin typeface="Calibri"/>
              <a:cs typeface="Calibri"/>
            </a:endParaRPr>
          </a:p>
          <a:p>
            <a:pPr marL="704215" marR="5080" lvl="1" indent="-347980">
              <a:lnSpc>
                <a:spcPct val="100000"/>
              </a:lnSpc>
              <a:spcBef>
                <a:spcPts val="52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b="1" spc="-10" dirty="0">
                <a:latin typeface="Calibri"/>
                <a:cs typeface="Calibri"/>
              </a:rPr>
              <a:t>Saturation: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scene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illumination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outside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sensor’s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range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 max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=&gt;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results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spike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ends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histogram</a:t>
            </a:r>
            <a:endParaRPr sz="20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b="1" spc="-5" dirty="0">
                <a:latin typeface="Calibri"/>
                <a:cs typeface="Calibri"/>
              </a:rPr>
              <a:t>Spikes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and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Gaps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in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manipulated</a:t>
            </a:r>
            <a:r>
              <a:rPr sz="2000" b="1" spc="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images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(not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original).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Why?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304" y="3956303"/>
            <a:ext cx="6480809" cy="31432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702" y="1180592"/>
            <a:ext cx="744600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Image</a:t>
            </a:r>
            <a:r>
              <a:rPr spc="-10" dirty="0"/>
              <a:t> Defects:</a:t>
            </a:r>
            <a:r>
              <a:rPr spc="20" dirty="0"/>
              <a:t> </a:t>
            </a:r>
            <a:r>
              <a:rPr spc="-5" dirty="0"/>
              <a:t>Effect</a:t>
            </a:r>
            <a:r>
              <a:rPr spc="15" dirty="0"/>
              <a:t> </a:t>
            </a:r>
            <a:r>
              <a:rPr spc="-5" dirty="0"/>
              <a:t>of</a:t>
            </a:r>
            <a:r>
              <a:rPr spc="10" dirty="0"/>
              <a:t> </a:t>
            </a:r>
            <a:r>
              <a:rPr spc="-5" dirty="0"/>
              <a:t>Image Compression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5301" y="1837893"/>
            <a:ext cx="7814309" cy="137287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10" dirty="0">
                <a:latin typeface="Calibri"/>
                <a:cs typeface="Calibri"/>
              </a:rPr>
              <a:t>Histograms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show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impact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image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compression</a:t>
            </a:r>
            <a:endParaRPr sz="26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10" dirty="0">
                <a:latin typeface="Calibri"/>
                <a:cs typeface="Calibri"/>
              </a:rPr>
              <a:t>Example:</a:t>
            </a:r>
            <a:r>
              <a:rPr sz="2600" spc="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GIF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compression,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dynamic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range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reduced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only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few </a:t>
            </a:r>
            <a:r>
              <a:rPr sz="2600" spc="-10" dirty="0">
                <a:latin typeface="Calibri"/>
                <a:cs typeface="Calibri"/>
              </a:rPr>
              <a:t>intensities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(quantization)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9145" y="3624022"/>
            <a:ext cx="4771846" cy="33299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9101" y="4943347"/>
            <a:ext cx="7937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Original  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1305" y="3684517"/>
            <a:ext cx="10306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Original 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Histogram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0297" y="4903715"/>
            <a:ext cx="30676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Histogram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after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GIF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conversion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7431" y="6046719"/>
            <a:ext cx="304419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Fix? Scaling image by 50% and </a:t>
            </a:r>
            <a:r>
              <a:rPr sz="1600" b="1" spc="-4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Interpolating values recreates 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some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lost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colors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But</a:t>
            </a:r>
            <a:r>
              <a:rPr sz="1600" b="1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GIF</a:t>
            </a:r>
            <a:r>
              <a:rPr sz="1600" b="1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artifacts</a:t>
            </a:r>
            <a:r>
              <a:rPr sz="160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still</a:t>
            </a:r>
            <a:r>
              <a:rPr sz="1600" b="1" i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FF0000"/>
                </a:solidFill>
                <a:latin typeface="Arial"/>
                <a:cs typeface="Arial"/>
              </a:rPr>
              <a:t>visible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5448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Effect</a:t>
            </a:r>
            <a:r>
              <a:rPr sz="3600" spc="-45" dirty="0"/>
              <a:t> </a:t>
            </a:r>
            <a:r>
              <a:rPr sz="3600" dirty="0"/>
              <a:t>of</a:t>
            </a:r>
            <a:r>
              <a:rPr sz="3600" spc="-35" dirty="0"/>
              <a:t> </a:t>
            </a:r>
            <a:r>
              <a:rPr sz="3600" dirty="0"/>
              <a:t>Image</a:t>
            </a:r>
            <a:r>
              <a:rPr sz="3600" spc="-35" dirty="0"/>
              <a:t> </a:t>
            </a:r>
            <a:r>
              <a:rPr sz="3600" spc="-5" dirty="0"/>
              <a:t>Compression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1502" y="1914093"/>
            <a:ext cx="7483475" cy="9766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10" dirty="0">
                <a:latin typeface="Calibri"/>
                <a:cs typeface="Calibri"/>
              </a:rPr>
              <a:t>Example: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Effect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JPEG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compression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line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graphics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JPEG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compression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designed </a:t>
            </a: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color</a:t>
            </a:r>
            <a:r>
              <a:rPr sz="2600" spc="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images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752" y="3041904"/>
            <a:ext cx="5154167" cy="40492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08902" y="3455924"/>
            <a:ext cx="20802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Original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histogram 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has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only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2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intensities </a:t>
            </a:r>
            <a:r>
              <a:rPr sz="1600" b="1" spc="-4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(gray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and white)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8902" y="5437118"/>
            <a:ext cx="254508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0355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JPEG image appears 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dirty,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fuzzy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and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blurred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Its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Histogram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contains 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gray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values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not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original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067815"/>
            <a:ext cx="2351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Histograms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840739" y="1991360"/>
            <a:ext cx="7951470" cy="263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65735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Histograms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plots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how many times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(frequency)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intensity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occurs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(left)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256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distinct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levels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(8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bits)</a:t>
            </a:r>
            <a:endParaRPr sz="2400">
              <a:latin typeface="Calibri"/>
              <a:cs typeface="Calibri"/>
            </a:endParaRPr>
          </a:p>
          <a:p>
            <a:pPr marL="704215" marR="5080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5" dirty="0">
                <a:latin typeface="Calibri"/>
                <a:cs typeface="Calibri"/>
              </a:rPr>
              <a:t>Histogram (right) shows frequency (how </a:t>
            </a:r>
            <a:r>
              <a:rPr sz="2400" dirty="0">
                <a:latin typeface="Calibri"/>
                <a:cs typeface="Calibri"/>
              </a:rPr>
              <a:t>many </a:t>
            </a:r>
            <a:r>
              <a:rPr sz="2400" spc="-5" dirty="0">
                <a:latin typeface="Calibri"/>
                <a:cs typeface="Calibri"/>
              </a:rPr>
              <a:t>times)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level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occurs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0" y="4724400"/>
            <a:ext cx="6096000" cy="2326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16584"/>
            <a:ext cx="4361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Computing</a:t>
            </a:r>
            <a:r>
              <a:rPr sz="3600" spc="-55" dirty="0"/>
              <a:t> </a:t>
            </a:r>
            <a:r>
              <a:rPr sz="3600" spc="-5" dirty="0"/>
              <a:t>Histograms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609600" y="1905000"/>
            <a:ext cx="6629400" cy="4876800"/>
            <a:chOff x="609600" y="1905000"/>
            <a:chExt cx="6629400" cy="4876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905000"/>
              <a:ext cx="6603976" cy="4876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38600" y="2688335"/>
              <a:ext cx="3200400" cy="2472690"/>
            </a:xfrm>
            <a:custGeom>
              <a:avLst/>
              <a:gdLst/>
              <a:ahLst/>
              <a:cxnLst/>
              <a:rect l="l" t="t" r="r" b="b"/>
              <a:pathLst>
                <a:path w="3200400" h="2472690">
                  <a:moveTo>
                    <a:pt x="3124200" y="1341120"/>
                  </a:moveTo>
                  <a:lnTo>
                    <a:pt x="54597" y="1341132"/>
                  </a:lnTo>
                  <a:lnTo>
                    <a:pt x="19050" y="1341120"/>
                  </a:lnTo>
                  <a:lnTo>
                    <a:pt x="54597" y="1341120"/>
                  </a:lnTo>
                  <a:lnTo>
                    <a:pt x="100584" y="1314450"/>
                  </a:lnTo>
                  <a:lnTo>
                    <a:pt x="104394" y="1311402"/>
                  </a:lnTo>
                  <a:lnTo>
                    <a:pt x="105918" y="1306068"/>
                  </a:lnTo>
                  <a:lnTo>
                    <a:pt x="101346" y="1296924"/>
                  </a:lnTo>
                  <a:lnTo>
                    <a:pt x="95250" y="1295400"/>
                  </a:lnTo>
                  <a:lnTo>
                    <a:pt x="90678" y="1297686"/>
                  </a:lnTo>
                  <a:lnTo>
                    <a:pt x="0" y="1350264"/>
                  </a:lnTo>
                  <a:lnTo>
                    <a:pt x="19050" y="1361478"/>
                  </a:lnTo>
                  <a:lnTo>
                    <a:pt x="90678" y="1403604"/>
                  </a:lnTo>
                  <a:lnTo>
                    <a:pt x="95250" y="1405890"/>
                  </a:lnTo>
                  <a:lnTo>
                    <a:pt x="101346" y="1404366"/>
                  </a:lnTo>
                  <a:lnTo>
                    <a:pt x="105918" y="1395222"/>
                  </a:lnTo>
                  <a:lnTo>
                    <a:pt x="104394" y="1389126"/>
                  </a:lnTo>
                  <a:lnTo>
                    <a:pt x="100584" y="1386840"/>
                  </a:lnTo>
                  <a:lnTo>
                    <a:pt x="54597" y="1360170"/>
                  </a:lnTo>
                  <a:lnTo>
                    <a:pt x="3124200" y="1360170"/>
                  </a:lnTo>
                  <a:lnTo>
                    <a:pt x="3124200" y="1341120"/>
                  </a:lnTo>
                  <a:close/>
                </a:path>
                <a:path w="3200400" h="2472690">
                  <a:moveTo>
                    <a:pt x="3124200" y="45720"/>
                  </a:moveTo>
                  <a:lnTo>
                    <a:pt x="664197" y="45720"/>
                  </a:lnTo>
                  <a:lnTo>
                    <a:pt x="710184" y="19050"/>
                  </a:lnTo>
                  <a:lnTo>
                    <a:pt x="713994" y="16002"/>
                  </a:lnTo>
                  <a:lnTo>
                    <a:pt x="715518" y="10668"/>
                  </a:lnTo>
                  <a:lnTo>
                    <a:pt x="710946" y="1524"/>
                  </a:lnTo>
                  <a:lnTo>
                    <a:pt x="704850" y="0"/>
                  </a:lnTo>
                  <a:lnTo>
                    <a:pt x="700278" y="2286"/>
                  </a:lnTo>
                  <a:lnTo>
                    <a:pt x="609600" y="54864"/>
                  </a:lnTo>
                  <a:lnTo>
                    <a:pt x="628650" y="66078"/>
                  </a:lnTo>
                  <a:lnTo>
                    <a:pt x="700278" y="108204"/>
                  </a:lnTo>
                  <a:lnTo>
                    <a:pt x="704850" y="110490"/>
                  </a:lnTo>
                  <a:lnTo>
                    <a:pt x="710946" y="108966"/>
                  </a:lnTo>
                  <a:lnTo>
                    <a:pt x="715518" y="99822"/>
                  </a:lnTo>
                  <a:lnTo>
                    <a:pt x="713994" y="93726"/>
                  </a:lnTo>
                  <a:lnTo>
                    <a:pt x="710184" y="91440"/>
                  </a:lnTo>
                  <a:lnTo>
                    <a:pt x="664197" y="64770"/>
                  </a:lnTo>
                  <a:lnTo>
                    <a:pt x="3124200" y="64770"/>
                  </a:lnTo>
                  <a:lnTo>
                    <a:pt x="3124200" y="45720"/>
                  </a:lnTo>
                  <a:close/>
                </a:path>
                <a:path w="3200400" h="2472690">
                  <a:moveTo>
                    <a:pt x="3200400" y="2407920"/>
                  </a:moveTo>
                  <a:lnTo>
                    <a:pt x="1045197" y="2407932"/>
                  </a:lnTo>
                  <a:lnTo>
                    <a:pt x="1009650" y="2407920"/>
                  </a:lnTo>
                  <a:lnTo>
                    <a:pt x="1045197" y="2407920"/>
                  </a:lnTo>
                  <a:lnTo>
                    <a:pt x="1091184" y="2381250"/>
                  </a:lnTo>
                  <a:lnTo>
                    <a:pt x="1094994" y="2378202"/>
                  </a:lnTo>
                  <a:lnTo>
                    <a:pt x="1096518" y="2372868"/>
                  </a:lnTo>
                  <a:lnTo>
                    <a:pt x="1091946" y="2363724"/>
                  </a:lnTo>
                  <a:lnTo>
                    <a:pt x="1085850" y="2362200"/>
                  </a:lnTo>
                  <a:lnTo>
                    <a:pt x="1081278" y="2364486"/>
                  </a:lnTo>
                  <a:lnTo>
                    <a:pt x="990600" y="2417064"/>
                  </a:lnTo>
                  <a:lnTo>
                    <a:pt x="1009650" y="2428278"/>
                  </a:lnTo>
                  <a:lnTo>
                    <a:pt x="1081278" y="2470404"/>
                  </a:lnTo>
                  <a:lnTo>
                    <a:pt x="1085850" y="2472690"/>
                  </a:lnTo>
                  <a:lnTo>
                    <a:pt x="1091946" y="2471166"/>
                  </a:lnTo>
                  <a:lnTo>
                    <a:pt x="1096518" y="2462022"/>
                  </a:lnTo>
                  <a:lnTo>
                    <a:pt x="1094994" y="2455926"/>
                  </a:lnTo>
                  <a:lnTo>
                    <a:pt x="1091184" y="2453640"/>
                  </a:lnTo>
                  <a:lnTo>
                    <a:pt x="1045197" y="2426970"/>
                  </a:lnTo>
                  <a:lnTo>
                    <a:pt x="3200400" y="2426970"/>
                  </a:lnTo>
                  <a:lnTo>
                    <a:pt x="3200400" y="2407920"/>
                  </a:lnTo>
                  <a:close/>
                </a:path>
                <a:path w="3200400" h="2472690">
                  <a:moveTo>
                    <a:pt x="3200400" y="883920"/>
                  </a:moveTo>
                  <a:lnTo>
                    <a:pt x="2035797" y="883920"/>
                  </a:lnTo>
                  <a:lnTo>
                    <a:pt x="2081784" y="857250"/>
                  </a:lnTo>
                  <a:lnTo>
                    <a:pt x="2085594" y="854202"/>
                  </a:lnTo>
                  <a:lnTo>
                    <a:pt x="2087118" y="848868"/>
                  </a:lnTo>
                  <a:lnTo>
                    <a:pt x="2082546" y="839724"/>
                  </a:lnTo>
                  <a:lnTo>
                    <a:pt x="2076450" y="838200"/>
                  </a:lnTo>
                  <a:lnTo>
                    <a:pt x="2071878" y="840486"/>
                  </a:lnTo>
                  <a:lnTo>
                    <a:pt x="1981200" y="893064"/>
                  </a:lnTo>
                  <a:lnTo>
                    <a:pt x="2000250" y="904278"/>
                  </a:lnTo>
                  <a:lnTo>
                    <a:pt x="2071878" y="946404"/>
                  </a:lnTo>
                  <a:lnTo>
                    <a:pt x="2076450" y="948690"/>
                  </a:lnTo>
                  <a:lnTo>
                    <a:pt x="2082546" y="947166"/>
                  </a:lnTo>
                  <a:lnTo>
                    <a:pt x="2087118" y="938022"/>
                  </a:lnTo>
                  <a:lnTo>
                    <a:pt x="2085594" y="931926"/>
                  </a:lnTo>
                  <a:lnTo>
                    <a:pt x="2081784" y="929640"/>
                  </a:lnTo>
                  <a:lnTo>
                    <a:pt x="2035797" y="902970"/>
                  </a:lnTo>
                  <a:lnTo>
                    <a:pt x="3200400" y="902970"/>
                  </a:lnTo>
                  <a:lnTo>
                    <a:pt x="3200400" y="88392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41540" y="2389124"/>
            <a:ext cx="2116455" cy="3439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351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Receives</a:t>
            </a:r>
            <a:r>
              <a:rPr sz="16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8-bit</a:t>
            </a:r>
            <a:r>
              <a:rPr sz="16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image,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Will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change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it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50">
              <a:latin typeface="Arial MT"/>
              <a:cs typeface="Arial MT"/>
            </a:endParaRPr>
          </a:p>
          <a:p>
            <a:pPr marL="88900" marR="153035">
              <a:lnSpc>
                <a:spcPct val="100000"/>
              </a:lnSpc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Create array to store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histogram</a:t>
            </a:r>
            <a:r>
              <a:rPr sz="16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computed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365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Get width and height of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image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Arial MT"/>
              <a:cs typeface="Arial MT"/>
            </a:endParaRPr>
          </a:p>
          <a:p>
            <a:pPr marL="12700" marR="40005">
              <a:lnSpc>
                <a:spcPct val="100000"/>
              </a:lnSpc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Iterate through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image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pixels, add each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intensity to appropriate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histogram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bin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5168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ImageJ</a:t>
            </a:r>
            <a:r>
              <a:rPr sz="3600" spc="-50" dirty="0"/>
              <a:t> </a:t>
            </a:r>
            <a:r>
              <a:rPr sz="3600" spc="-5" dirty="0"/>
              <a:t>Histogram</a:t>
            </a:r>
            <a:r>
              <a:rPr sz="3600" spc="-45" dirty="0"/>
              <a:t> </a:t>
            </a:r>
            <a:r>
              <a:rPr sz="3600" dirty="0"/>
              <a:t>Function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0739" y="2054149"/>
            <a:ext cx="8221980" cy="105410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9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dirty="0">
                <a:latin typeface="Calibri"/>
                <a:cs typeface="Calibri"/>
              </a:rPr>
              <a:t>J </a:t>
            </a:r>
            <a:r>
              <a:rPr sz="2800" spc="-5" dirty="0">
                <a:latin typeface="Calibri"/>
                <a:cs typeface="Calibri"/>
              </a:rPr>
              <a:t>ha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histogra</a:t>
            </a:r>
            <a:r>
              <a:rPr sz="2800" dirty="0">
                <a:latin typeface="Calibri"/>
                <a:cs typeface="Calibri"/>
              </a:rPr>
              <a:t>m </a:t>
            </a:r>
            <a:r>
              <a:rPr sz="2800" spc="-5" dirty="0">
                <a:latin typeface="Calibri"/>
                <a:cs typeface="Calibri"/>
              </a:rPr>
              <a:t>functio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ourier New"/>
                <a:cs typeface="Courier New"/>
              </a:rPr>
              <a:t>getHistogram</a:t>
            </a:r>
            <a:r>
              <a:rPr sz="2400" b="1" spc="-5" dirty="0">
                <a:latin typeface="Courier New"/>
                <a:cs typeface="Courier New"/>
              </a:rPr>
              <a:t>(</a:t>
            </a:r>
            <a:r>
              <a:rPr sz="2400" b="1" spc="-25" dirty="0">
                <a:latin typeface="Courier New"/>
                <a:cs typeface="Courier New"/>
              </a:rPr>
              <a:t> </a:t>
            </a:r>
            <a:r>
              <a:rPr sz="2400" b="1" spc="-5" dirty="0">
                <a:latin typeface="Courier New"/>
                <a:cs typeface="Courier New"/>
              </a:rPr>
              <a:t>)</a:t>
            </a:r>
            <a:r>
              <a:rPr sz="2400" b="1" spc="-805" dirty="0">
                <a:latin typeface="Courier New"/>
                <a:cs typeface="Courier New"/>
              </a:rPr>
              <a:t> </a:t>
            </a:r>
            <a:r>
              <a:rPr sz="280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Prior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program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can 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simplified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dirty="0">
                <a:latin typeface="Calibri"/>
                <a:cs typeface="Calibri"/>
              </a:rPr>
              <a:t>we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7800" y="3364522"/>
            <a:ext cx="7426959" cy="1703070"/>
            <a:chOff x="1447800" y="3364522"/>
            <a:chExt cx="7426959" cy="17030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3364522"/>
              <a:ext cx="7426452" cy="10550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14827" y="3893057"/>
              <a:ext cx="623570" cy="1174750"/>
            </a:xfrm>
            <a:custGeom>
              <a:avLst/>
              <a:gdLst/>
              <a:ahLst/>
              <a:cxnLst/>
              <a:rect l="l" t="t" r="r" b="b"/>
              <a:pathLst>
                <a:path w="623570" h="1174750">
                  <a:moveTo>
                    <a:pt x="99060" y="64007"/>
                  </a:moveTo>
                  <a:lnTo>
                    <a:pt x="97536" y="58673"/>
                  </a:lnTo>
                  <a:lnTo>
                    <a:pt x="93726" y="55625"/>
                  </a:lnTo>
                  <a:lnTo>
                    <a:pt x="4572" y="0"/>
                  </a:lnTo>
                  <a:lnTo>
                    <a:pt x="0" y="104393"/>
                  </a:lnTo>
                  <a:lnTo>
                    <a:pt x="0" y="109727"/>
                  </a:lnTo>
                  <a:lnTo>
                    <a:pt x="3810" y="114299"/>
                  </a:lnTo>
                  <a:lnTo>
                    <a:pt x="5334" y="114299"/>
                  </a:lnTo>
                  <a:lnTo>
                    <a:pt x="5334" y="21335"/>
                  </a:lnTo>
                  <a:lnTo>
                    <a:pt x="22098" y="12191"/>
                  </a:lnTo>
                  <a:lnTo>
                    <a:pt x="38339" y="43336"/>
                  </a:lnTo>
                  <a:lnTo>
                    <a:pt x="83058" y="71627"/>
                  </a:lnTo>
                  <a:lnTo>
                    <a:pt x="87630" y="74675"/>
                  </a:lnTo>
                  <a:lnTo>
                    <a:pt x="93726" y="73151"/>
                  </a:lnTo>
                  <a:lnTo>
                    <a:pt x="96012" y="68579"/>
                  </a:lnTo>
                  <a:lnTo>
                    <a:pt x="99060" y="64007"/>
                  </a:lnTo>
                  <a:close/>
                </a:path>
                <a:path w="623570" h="1174750">
                  <a:moveTo>
                    <a:pt x="38339" y="43336"/>
                  </a:moveTo>
                  <a:lnTo>
                    <a:pt x="22098" y="12191"/>
                  </a:lnTo>
                  <a:lnTo>
                    <a:pt x="5334" y="21335"/>
                  </a:lnTo>
                  <a:lnTo>
                    <a:pt x="8382" y="27188"/>
                  </a:lnTo>
                  <a:lnTo>
                    <a:pt x="8382" y="24383"/>
                  </a:lnTo>
                  <a:lnTo>
                    <a:pt x="22860" y="16763"/>
                  </a:lnTo>
                  <a:lnTo>
                    <a:pt x="22860" y="33543"/>
                  </a:lnTo>
                  <a:lnTo>
                    <a:pt x="38339" y="43336"/>
                  </a:lnTo>
                  <a:close/>
                </a:path>
                <a:path w="623570" h="1174750">
                  <a:moveTo>
                    <a:pt x="21338" y="52065"/>
                  </a:moveTo>
                  <a:lnTo>
                    <a:pt x="5334" y="21335"/>
                  </a:lnTo>
                  <a:lnTo>
                    <a:pt x="5334" y="114299"/>
                  </a:lnTo>
                  <a:lnTo>
                    <a:pt x="14478" y="114299"/>
                  </a:lnTo>
                  <a:lnTo>
                    <a:pt x="19050" y="110489"/>
                  </a:lnTo>
                  <a:lnTo>
                    <a:pt x="19050" y="105155"/>
                  </a:lnTo>
                  <a:lnTo>
                    <a:pt x="21338" y="52065"/>
                  </a:lnTo>
                  <a:close/>
                </a:path>
                <a:path w="623570" h="1174750">
                  <a:moveTo>
                    <a:pt x="22860" y="16763"/>
                  </a:moveTo>
                  <a:lnTo>
                    <a:pt x="8382" y="24383"/>
                  </a:lnTo>
                  <a:lnTo>
                    <a:pt x="22155" y="33098"/>
                  </a:lnTo>
                  <a:lnTo>
                    <a:pt x="22860" y="16763"/>
                  </a:lnTo>
                  <a:close/>
                </a:path>
                <a:path w="623570" h="1174750">
                  <a:moveTo>
                    <a:pt x="22155" y="33098"/>
                  </a:moveTo>
                  <a:lnTo>
                    <a:pt x="8382" y="24383"/>
                  </a:lnTo>
                  <a:lnTo>
                    <a:pt x="8382" y="27188"/>
                  </a:lnTo>
                  <a:lnTo>
                    <a:pt x="21338" y="52065"/>
                  </a:lnTo>
                  <a:lnTo>
                    <a:pt x="22155" y="33098"/>
                  </a:lnTo>
                  <a:close/>
                </a:path>
                <a:path w="623570" h="1174750">
                  <a:moveTo>
                    <a:pt x="623316" y="1165097"/>
                  </a:moveTo>
                  <a:lnTo>
                    <a:pt x="38339" y="43336"/>
                  </a:lnTo>
                  <a:lnTo>
                    <a:pt x="22155" y="33098"/>
                  </a:lnTo>
                  <a:lnTo>
                    <a:pt x="21338" y="52065"/>
                  </a:lnTo>
                  <a:lnTo>
                    <a:pt x="605790" y="1174241"/>
                  </a:lnTo>
                  <a:lnTo>
                    <a:pt x="623316" y="1165097"/>
                  </a:lnTo>
                  <a:close/>
                </a:path>
                <a:path w="623570" h="1174750">
                  <a:moveTo>
                    <a:pt x="22860" y="33543"/>
                  </a:moveTo>
                  <a:lnTo>
                    <a:pt x="22860" y="16763"/>
                  </a:lnTo>
                  <a:lnTo>
                    <a:pt x="22155" y="33098"/>
                  </a:lnTo>
                  <a:lnTo>
                    <a:pt x="22860" y="3354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45739" y="5208523"/>
            <a:ext cx="22402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Returns histogram as an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array of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integers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040384"/>
            <a:ext cx="4969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Large</a:t>
            </a:r>
            <a:r>
              <a:rPr sz="3600" spc="-45" dirty="0"/>
              <a:t> </a:t>
            </a:r>
            <a:r>
              <a:rPr sz="3600" spc="-5" dirty="0"/>
              <a:t>Histograms:</a:t>
            </a:r>
            <a:r>
              <a:rPr sz="3600" spc="-35" dirty="0"/>
              <a:t> </a:t>
            </a:r>
            <a:r>
              <a:rPr sz="3600" dirty="0"/>
              <a:t>Binning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50240" y="1830120"/>
            <a:ext cx="8186420" cy="25158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93065" algn="l"/>
                <a:tab pos="393700" algn="l"/>
              </a:tabLst>
            </a:pPr>
            <a:r>
              <a:rPr sz="2800" dirty="0">
                <a:latin typeface="Calibri"/>
                <a:cs typeface="Calibri"/>
              </a:rPr>
              <a:t>High</a:t>
            </a:r>
            <a:r>
              <a:rPr sz="2800" spc="-5" dirty="0">
                <a:latin typeface="Calibri"/>
                <a:cs typeface="Calibri"/>
              </a:rPr>
              <a:t> resolution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yield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large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histogram</a:t>
            </a:r>
            <a:endParaRPr sz="28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93065" algn="l"/>
                <a:tab pos="393700" algn="l"/>
              </a:tabLst>
            </a:pPr>
            <a:r>
              <a:rPr sz="2800" spc="-5" dirty="0">
                <a:latin typeface="Calibri"/>
                <a:cs typeface="Calibri"/>
              </a:rPr>
              <a:t>Example: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32‐bit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2</a:t>
            </a:r>
            <a:r>
              <a:rPr sz="2775" spc="7" baseline="25525" dirty="0">
                <a:latin typeface="Calibri"/>
                <a:cs typeface="Calibri"/>
              </a:rPr>
              <a:t>32</a:t>
            </a:r>
            <a:r>
              <a:rPr sz="2775" spc="330" baseline="255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4,294,967,296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columns</a:t>
            </a:r>
            <a:endParaRPr sz="28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93065" algn="l"/>
                <a:tab pos="393700" algn="l"/>
              </a:tabLst>
            </a:pPr>
            <a:r>
              <a:rPr sz="2800" spc="-5" dirty="0">
                <a:latin typeface="Calibri"/>
                <a:cs typeface="Calibri"/>
              </a:rPr>
              <a:t>Such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large histogram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impractical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to display</a:t>
            </a:r>
            <a:endParaRPr sz="28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93065" algn="l"/>
                <a:tab pos="393700" algn="l"/>
              </a:tabLst>
            </a:pPr>
            <a:r>
              <a:rPr sz="2800" spc="-5" dirty="0">
                <a:latin typeface="Calibri"/>
                <a:cs typeface="Calibri"/>
              </a:rPr>
              <a:t>Solution?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Binning!</a:t>
            </a:r>
            <a:endParaRPr sz="2800">
              <a:latin typeface="Calibri"/>
              <a:cs typeface="Calibri"/>
            </a:endParaRPr>
          </a:p>
          <a:p>
            <a:pPr marL="742315" lvl="1" indent="-347980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42315" algn="l"/>
                <a:tab pos="742950" algn="l"/>
              </a:tabLst>
            </a:pPr>
            <a:r>
              <a:rPr sz="2400" spc="-5" dirty="0">
                <a:latin typeface="Calibri"/>
                <a:cs typeface="Calibri"/>
              </a:rPr>
              <a:t>Combine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ranges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 of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intensity</a:t>
            </a:r>
            <a:r>
              <a:rPr sz="24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values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histogram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columns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0" y="4800600"/>
            <a:ext cx="5410200" cy="176098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74139" y="6743954"/>
            <a:ext cx="2985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Number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(size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set)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pixels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8486" y="6789673"/>
            <a:ext cx="95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such</a:t>
            </a:r>
            <a:r>
              <a:rPr sz="18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that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6550" y="6019800"/>
            <a:ext cx="2581910" cy="751840"/>
          </a:xfrm>
          <a:custGeom>
            <a:avLst/>
            <a:gdLst/>
            <a:ahLst/>
            <a:cxnLst/>
            <a:rect l="l" t="t" r="r" b="b"/>
            <a:pathLst>
              <a:path w="2581910" h="751840">
                <a:moveTo>
                  <a:pt x="1162812" y="0"/>
                </a:moveTo>
                <a:lnTo>
                  <a:pt x="1057656" y="4572"/>
                </a:lnTo>
                <a:lnTo>
                  <a:pt x="1053084" y="5334"/>
                </a:lnTo>
                <a:lnTo>
                  <a:pt x="1048512" y="9144"/>
                </a:lnTo>
                <a:lnTo>
                  <a:pt x="1048512" y="14478"/>
                </a:lnTo>
                <a:lnTo>
                  <a:pt x="1049274" y="19812"/>
                </a:lnTo>
                <a:lnTo>
                  <a:pt x="1053846" y="24384"/>
                </a:lnTo>
                <a:lnTo>
                  <a:pt x="1059180" y="23622"/>
                </a:lnTo>
                <a:lnTo>
                  <a:pt x="1111808" y="21336"/>
                </a:lnTo>
                <a:lnTo>
                  <a:pt x="0" y="735330"/>
                </a:lnTo>
                <a:lnTo>
                  <a:pt x="9906" y="751332"/>
                </a:lnTo>
                <a:lnTo>
                  <a:pt x="1122654" y="36741"/>
                </a:lnTo>
                <a:lnTo>
                  <a:pt x="1098042" y="84582"/>
                </a:lnTo>
                <a:lnTo>
                  <a:pt x="1095756" y="89154"/>
                </a:lnTo>
                <a:lnTo>
                  <a:pt x="1097280" y="95250"/>
                </a:lnTo>
                <a:lnTo>
                  <a:pt x="1106424" y="99822"/>
                </a:lnTo>
                <a:lnTo>
                  <a:pt x="1112520" y="98298"/>
                </a:lnTo>
                <a:lnTo>
                  <a:pt x="1114806" y="93726"/>
                </a:lnTo>
                <a:lnTo>
                  <a:pt x="1151382" y="22326"/>
                </a:lnTo>
                <a:lnTo>
                  <a:pt x="1162812" y="0"/>
                </a:lnTo>
                <a:close/>
              </a:path>
              <a:path w="2581910" h="751840">
                <a:moveTo>
                  <a:pt x="2581656" y="738378"/>
                </a:moveTo>
                <a:lnTo>
                  <a:pt x="2152866" y="86448"/>
                </a:lnTo>
                <a:lnTo>
                  <a:pt x="2199894" y="109728"/>
                </a:lnTo>
                <a:lnTo>
                  <a:pt x="2204466" y="112014"/>
                </a:lnTo>
                <a:lnTo>
                  <a:pt x="2210562" y="110490"/>
                </a:lnTo>
                <a:lnTo>
                  <a:pt x="2212848" y="105918"/>
                </a:lnTo>
                <a:lnTo>
                  <a:pt x="2215134" y="100584"/>
                </a:lnTo>
                <a:lnTo>
                  <a:pt x="2213610" y="95250"/>
                </a:lnTo>
                <a:lnTo>
                  <a:pt x="2208276" y="92964"/>
                </a:lnTo>
                <a:lnTo>
                  <a:pt x="2114550" y="46482"/>
                </a:lnTo>
                <a:lnTo>
                  <a:pt x="2117598" y="98679"/>
                </a:lnTo>
                <a:lnTo>
                  <a:pt x="2120646" y="150876"/>
                </a:lnTo>
                <a:lnTo>
                  <a:pt x="2120646" y="156210"/>
                </a:lnTo>
                <a:lnTo>
                  <a:pt x="2125218" y="160020"/>
                </a:lnTo>
                <a:lnTo>
                  <a:pt x="2130552" y="160020"/>
                </a:lnTo>
                <a:lnTo>
                  <a:pt x="2135886" y="159258"/>
                </a:lnTo>
                <a:lnTo>
                  <a:pt x="2139696" y="154686"/>
                </a:lnTo>
                <a:lnTo>
                  <a:pt x="2139696" y="149352"/>
                </a:lnTo>
                <a:lnTo>
                  <a:pt x="2136927" y="96469"/>
                </a:lnTo>
                <a:lnTo>
                  <a:pt x="2565654" y="748284"/>
                </a:lnTo>
                <a:lnTo>
                  <a:pt x="2581656" y="73837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31862" y="6667754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Pixel’s intensity is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between</a:t>
            </a:r>
            <a:r>
              <a:rPr sz="18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i="1" spc="-7" baseline="-2083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i="1" spc="217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i="1" spc="-7" baseline="-20833" dirty="0">
                <a:solidFill>
                  <a:srgbClr val="FF0000"/>
                </a:solidFill>
                <a:latin typeface="Arial"/>
                <a:cs typeface="Arial"/>
              </a:rPr>
              <a:t>i+1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6000" y="5943600"/>
            <a:ext cx="998219" cy="704850"/>
          </a:xfrm>
          <a:custGeom>
            <a:avLst/>
            <a:gdLst/>
            <a:ahLst/>
            <a:cxnLst/>
            <a:rect l="l" t="t" r="r" b="b"/>
            <a:pathLst>
              <a:path w="998220" h="704850">
                <a:moveTo>
                  <a:pt x="113537" y="19050"/>
                </a:moveTo>
                <a:lnTo>
                  <a:pt x="113537" y="14478"/>
                </a:lnTo>
                <a:lnTo>
                  <a:pt x="109727" y="9906"/>
                </a:lnTo>
                <a:lnTo>
                  <a:pt x="104393" y="9144"/>
                </a:lnTo>
                <a:lnTo>
                  <a:pt x="0" y="0"/>
                </a:lnTo>
                <a:lnTo>
                  <a:pt x="10667" y="22991"/>
                </a:lnTo>
                <a:lnTo>
                  <a:pt x="10667" y="19050"/>
                </a:lnTo>
                <a:lnTo>
                  <a:pt x="21335" y="3048"/>
                </a:lnTo>
                <a:lnTo>
                  <a:pt x="50654" y="23653"/>
                </a:lnTo>
                <a:lnTo>
                  <a:pt x="102869" y="28194"/>
                </a:lnTo>
                <a:lnTo>
                  <a:pt x="108203" y="28194"/>
                </a:lnTo>
                <a:lnTo>
                  <a:pt x="112775" y="24384"/>
                </a:lnTo>
                <a:lnTo>
                  <a:pt x="113537" y="19050"/>
                </a:lnTo>
                <a:close/>
              </a:path>
              <a:path w="998220" h="704850">
                <a:moveTo>
                  <a:pt x="50654" y="23653"/>
                </a:moveTo>
                <a:lnTo>
                  <a:pt x="21335" y="3048"/>
                </a:lnTo>
                <a:lnTo>
                  <a:pt x="10667" y="19050"/>
                </a:lnTo>
                <a:lnTo>
                  <a:pt x="15239" y="22262"/>
                </a:lnTo>
                <a:lnTo>
                  <a:pt x="15239" y="20574"/>
                </a:lnTo>
                <a:lnTo>
                  <a:pt x="24383" y="6858"/>
                </a:lnTo>
                <a:lnTo>
                  <a:pt x="31224" y="21963"/>
                </a:lnTo>
                <a:lnTo>
                  <a:pt x="50654" y="23653"/>
                </a:lnTo>
                <a:close/>
              </a:path>
              <a:path w="998220" h="704850">
                <a:moveTo>
                  <a:pt x="63245" y="92202"/>
                </a:moveTo>
                <a:lnTo>
                  <a:pt x="60959" y="87630"/>
                </a:lnTo>
                <a:lnTo>
                  <a:pt x="38880" y="38871"/>
                </a:lnTo>
                <a:lnTo>
                  <a:pt x="10667" y="19050"/>
                </a:lnTo>
                <a:lnTo>
                  <a:pt x="10667" y="22991"/>
                </a:lnTo>
                <a:lnTo>
                  <a:pt x="44195" y="95250"/>
                </a:lnTo>
                <a:lnTo>
                  <a:pt x="46481" y="99822"/>
                </a:lnTo>
                <a:lnTo>
                  <a:pt x="51815" y="102108"/>
                </a:lnTo>
                <a:lnTo>
                  <a:pt x="56387" y="99822"/>
                </a:lnTo>
                <a:lnTo>
                  <a:pt x="61721" y="97536"/>
                </a:lnTo>
                <a:lnTo>
                  <a:pt x="63245" y="92202"/>
                </a:lnTo>
                <a:close/>
              </a:path>
              <a:path w="998220" h="704850">
                <a:moveTo>
                  <a:pt x="31224" y="21963"/>
                </a:moveTo>
                <a:lnTo>
                  <a:pt x="24383" y="6858"/>
                </a:lnTo>
                <a:lnTo>
                  <a:pt x="15239" y="20574"/>
                </a:lnTo>
                <a:lnTo>
                  <a:pt x="31224" y="21963"/>
                </a:lnTo>
                <a:close/>
              </a:path>
              <a:path w="998220" h="704850">
                <a:moveTo>
                  <a:pt x="38880" y="38871"/>
                </a:moveTo>
                <a:lnTo>
                  <a:pt x="31224" y="21963"/>
                </a:lnTo>
                <a:lnTo>
                  <a:pt x="15239" y="20574"/>
                </a:lnTo>
                <a:lnTo>
                  <a:pt x="15239" y="22262"/>
                </a:lnTo>
                <a:lnTo>
                  <a:pt x="38880" y="38871"/>
                </a:lnTo>
                <a:close/>
              </a:path>
              <a:path w="998220" h="704850">
                <a:moveTo>
                  <a:pt x="998219" y="689610"/>
                </a:moveTo>
                <a:lnTo>
                  <a:pt x="50654" y="23653"/>
                </a:lnTo>
                <a:lnTo>
                  <a:pt x="31224" y="21963"/>
                </a:lnTo>
                <a:lnTo>
                  <a:pt x="38880" y="38871"/>
                </a:lnTo>
                <a:lnTo>
                  <a:pt x="986789" y="704850"/>
                </a:lnTo>
                <a:lnTo>
                  <a:pt x="998219" y="6896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3677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Calculating</a:t>
            </a:r>
            <a:r>
              <a:rPr sz="3600" spc="-15" dirty="0"/>
              <a:t> </a:t>
            </a:r>
            <a:r>
              <a:rPr sz="3600" spc="-5" dirty="0"/>
              <a:t>Bin</a:t>
            </a:r>
            <a:r>
              <a:rPr sz="3600" spc="-35" dirty="0"/>
              <a:t> </a:t>
            </a:r>
            <a:r>
              <a:rPr sz="3600" spc="-5" dirty="0"/>
              <a:t>Size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44727" y="1752397"/>
            <a:ext cx="7113270" cy="2073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Typically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equal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sized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Bin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size?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30065"/>
              </a:buClr>
              <a:buFont typeface="Wingdings"/>
              <a:buChar char=""/>
            </a:pPr>
            <a:endParaRPr sz="38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Example: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create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256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from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14‐bit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2061" y="4708907"/>
            <a:ext cx="4053228" cy="24364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58327" y="2506039"/>
            <a:ext cx="4023812" cy="5530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6571" y="3968786"/>
            <a:ext cx="1991964" cy="424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343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Binned</a:t>
            </a:r>
            <a:r>
              <a:rPr sz="3600" spc="-75" dirty="0"/>
              <a:t> </a:t>
            </a:r>
            <a:r>
              <a:rPr sz="3600" spc="-5" dirty="0"/>
              <a:t>Histogram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009" y="1666494"/>
            <a:ext cx="8238743" cy="44226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5845" y="1794002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2100">
              <a:latin typeface="Wingdings"/>
              <a:cs typeface="Wingding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0580" y="2356104"/>
            <a:ext cx="5800725" cy="4806950"/>
            <a:chOff x="830580" y="2356104"/>
            <a:chExt cx="5800725" cy="48069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580" y="3831336"/>
              <a:ext cx="5562600" cy="33314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50180" y="4288535"/>
              <a:ext cx="1371600" cy="1621790"/>
            </a:xfrm>
            <a:custGeom>
              <a:avLst/>
              <a:gdLst/>
              <a:ahLst/>
              <a:cxnLst/>
              <a:rect l="l" t="t" r="r" b="b"/>
              <a:pathLst>
                <a:path w="1371600" h="1621789">
                  <a:moveTo>
                    <a:pt x="1219200" y="45720"/>
                  </a:moveTo>
                  <a:lnTo>
                    <a:pt x="53835" y="45732"/>
                  </a:lnTo>
                  <a:lnTo>
                    <a:pt x="19050" y="45720"/>
                  </a:lnTo>
                  <a:lnTo>
                    <a:pt x="53835" y="45720"/>
                  </a:lnTo>
                  <a:lnTo>
                    <a:pt x="99822" y="19050"/>
                  </a:lnTo>
                  <a:lnTo>
                    <a:pt x="104394" y="16002"/>
                  </a:lnTo>
                  <a:lnTo>
                    <a:pt x="105918" y="10668"/>
                  </a:lnTo>
                  <a:lnTo>
                    <a:pt x="103632" y="6096"/>
                  </a:lnTo>
                  <a:lnTo>
                    <a:pt x="100584" y="1524"/>
                  </a:lnTo>
                  <a:lnTo>
                    <a:pt x="94488" y="0"/>
                  </a:lnTo>
                  <a:lnTo>
                    <a:pt x="90678" y="2286"/>
                  </a:lnTo>
                  <a:lnTo>
                    <a:pt x="0" y="54864"/>
                  </a:lnTo>
                  <a:lnTo>
                    <a:pt x="19050" y="66078"/>
                  </a:lnTo>
                  <a:lnTo>
                    <a:pt x="90678" y="108204"/>
                  </a:lnTo>
                  <a:lnTo>
                    <a:pt x="94488" y="110490"/>
                  </a:lnTo>
                  <a:lnTo>
                    <a:pt x="100584" y="108966"/>
                  </a:lnTo>
                  <a:lnTo>
                    <a:pt x="103632" y="104394"/>
                  </a:lnTo>
                  <a:lnTo>
                    <a:pt x="105918" y="99822"/>
                  </a:lnTo>
                  <a:lnTo>
                    <a:pt x="104394" y="93726"/>
                  </a:lnTo>
                  <a:lnTo>
                    <a:pt x="99822" y="91440"/>
                  </a:lnTo>
                  <a:lnTo>
                    <a:pt x="53835" y="64770"/>
                  </a:lnTo>
                  <a:lnTo>
                    <a:pt x="1219200" y="64770"/>
                  </a:lnTo>
                  <a:lnTo>
                    <a:pt x="1219200" y="45720"/>
                  </a:lnTo>
                  <a:close/>
                </a:path>
                <a:path w="1371600" h="1621789">
                  <a:moveTo>
                    <a:pt x="1371600" y="1556766"/>
                  </a:moveTo>
                  <a:lnTo>
                    <a:pt x="207010" y="1556766"/>
                  </a:lnTo>
                  <a:lnTo>
                    <a:pt x="252222" y="1530096"/>
                  </a:lnTo>
                  <a:lnTo>
                    <a:pt x="256794" y="1527810"/>
                  </a:lnTo>
                  <a:lnTo>
                    <a:pt x="258318" y="1521714"/>
                  </a:lnTo>
                  <a:lnTo>
                    <a:pt x="256032" y="1517142"/>
                  </a:lnTo>
                  <a:lnTo>
                    <a:pt x="252984" y="1512570"/>
                  </a:lnTo>
                  <a:lnTo>
                    <a:pt x="246888" y="1511046"/>
                  </a:lnTo>
                  <a:lnTo>
                    <a:pt x="243078" y="1514094"/>
                  </a:lnTo>
                  <a:lnTo>
                    <a:pt x="152400" y="1566672"/>
                  </a:lnTo>
                  <a:lnTo>
                    <a:pt x="171450" y="1577721"/>
                  </a:lnTo>
                  <a:lnTo>
                    <a:pt x="243078" y="1619250"/>
                  </a:lnTo>
                  <a:lnTo>
                    <a:pt x="246888" y="1621536"/>
                  </a:lnTo>
                  <a:lnTo>
                    <a:pt x="252984" y="1620012"/>
                  </a:lnTo>
                  <a:lnTo>
                    <a:pt x="256032" y="1615440"/>
                  </a:lnTo>
                  <a:lnTo>
                    <a:pt x="258318" y="1610868"/>
                  </a:lnTo>
                  <a:lnTo>
                    <a:pt x="256794" y="1605534"/>
                  </a:lnTo>
                  <a:lnTo>
                    <a:pt x="252222" y="1602486"/>
                  </a:lnTo>
                  <a:lnTo>
                    <a:pt x="206235" y="1575816"/>
                  </a:lnTo>
                  <a:lnTo>
                    <a:pt x="1371600" y="1575816"/>
                  </a:lnTo>
                  <a:lnTo>
                    <a:pt x="1371600" y="155676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3522" y="2356104"/>
              <a:ext cx="3380232" cy="728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24200" y="6074663"/>
              <a:ext cx="3507104" cy="349250"/>
            </a:xfrm>
            <a:custGeom>
              <a:avLst/>
              <a:gdLst/>
              <a:ahLst/>
              <a:cxnLst/>
              <a:rect l="l" t="t" r="r" b="b"/>
              <a:pathLst>
                <a:path w="3507104" h="349250">
                  <a:moveTo>
                    <a:pt x="109727" y="11430"/>
                  </a:moveTo>
                  <a:lnTo>
                    <a:pt x="107441" y="6858"/>
                  </a:lnTo>
                  <a:lnTo>
                    <a:pt x="105155" y="1524"/>
                  </a:lnTo>
                  <a:lnTo>
                    <a:pt x="99060" y="0"/>
                  </a:lnTo>
                  <a:lnTo>
                    <a:pt x="94487" y="2286"/>
                  </a:lnTo>
                  <a:lnTo>
                    <a:pt x="0" y="47244"/>
                  </a:lnTo>
                  <a:lnTo>
                    <a:pt x="18287" y="60029"/>
                  </a:lnTo>
                  <a:lnTo>
                    <a:pt x="18287" y="57912"/>
                  </a:lnTo>
                  <a:lnTo>
                    <a:pt x="19812" y="38862"/>
                  </a:lnTo>
                  <a:lnTo>
                    <a:pt x="55469" y="41838"/>
                  </a:lnTo>
                  <a:lnTo>
                    <a:pt x="102870" y="19050"/>
                  </a:lnTo>
                  <a:lnTo>
                    <a:pt x="107441" y="16764"/>
                  </a:lnTo>
                  <a:lnTo>
                    <a:pt x="109727" y="11430"/>
                  </a:lnTo>
                  <a:close/>
                </a:path>
                <a:path w="3507104" h="349250">
                  <a:moveTo>
                    <a:pt x="55469" y="41838"/>
                  </a:moveTo>
                  <a:lnTo>
                    <a:pt x="19812" y="38862"/>
                  </a:lnTo>
                  <a:lnTo>
                    <a:pt x="18287" y="57912"/>
                  </a:lnTo>
                  <a:lnTo>
                    <a:pt x="23622" y="58357"/>
                  </a:lnTo>
                  <a:lnTo>
                    <a:pt x="23622" y="57150"/>
                  </a:lnTo>
                  <a:lnTo>
                    <a:pt x="24384" y="41148"/>
                  </a:lnTo>
                  <a:lnTo>
                    <a:pt x="37685" y="50388"/>
                  </a:lnTo>
                  <a:lnTo>
                    <a:pt x="55469" y="41838"/>
                  </a:lnTo>
                  <a:close/>
                </a:path>
                <a:path w="3507104" h="349250">
                  <a:moveTo>
                    <a:pt x="102108" y="100584"/>
                  </a:moveTo>
                  <a:lnTo>
                    <a:pt x="101346" y="94488"/>
                  </a:lnTo>
                  <a:lnTo>
                    <a:pt x="96774" y="91440"/>
                  </a:lnTo>
                  <a:lnTo>
                    <a:pt x="52642" y="60780"/>
                  </a:lnTo>
                  <a:lnTo>
                    <a:pt x="18287" y="57912"/>
                  </a:lnTo>
                  <a:lnTo>
                    <a:pt x="18287" y="60029"/>
                  </a:lnTo>
                  <a:lnTo>
                    <a:pt x="86105" y="107442"/>
                  </a:lnTo>
                  <a:lnTo>
                    <a:pt x="89915" y="109728"/>
                  </a:lnTo>
                  <a:lnTo>
                    <a:pt x="96012" y="108966"/>
                  </a:lnTo>
                  <a:lnTo>
                    <a:pt x="99060" y="104394"/>
                  </a:lnTo>
                  <a:lnTo>
                    <a:pt x="102108" y="100584"/>
                  </a:lnTo>
                  <a:close/>
                </a:path>
                <a:path w="3507104" h="349250">
                  <a:moveTo>
                    <a:pt x="37685" y="50388"/>
                  </a:moveTo>
                  <a:lnTo>
                    <a:pt x="24384" y="41148"/>
                  </a:lnTo>
                  <a:lnTo>
                    <a:pt x="23622" y="57150"/>
                  </a:lnTo>
                  <a:lnTo>
                    <a:pt x="37685" y="50388"/>
                  </a:lnTo>
                  <a:close/>
                </a:path>
                <a:path w="3507104" h="349250">
                  <a:moveTo>
                    <a:pt x="52642" y="60780"/>
                  </a:moveTo>
                  <a:lnTo>
                    <a:pt x="37685" y="50388"/>
                  </a:lnTo>
                  <a:lnTo>
                    <a:pt x="23622" y="57150"/>
                  </a:lnTo>
                  <a:lnTo>
                    <a:pt x="23622" y="58357"/>
                  </a:lnTo>
                  <a:lnTo>
                    <a:pt x="52642" y="60780"/>
                  </a:lnTo>
                  <a:close/>
                </a:path>
                <a:path w="3507104" h="349250">
                  <a:moveTo>
                    <a:pt x="3506724" y="329946"/>
                  </a:moveTo>
                  <a:lnTo>
                    <a:pt x="55469" y="41838"/>
                  </a:lnTo>
                  <a:lnTo>
                    <a:pt x="37685" y="50388"/>
                  </a:lnTo>
                  <a:lnTo>
                    <a:pt x="52642" y="60780"/>
                  </a:lnTo>
                  <a:lnTo>
                    <a:pt x="3504438" y="348996"/>
                  </a:lnTo>
                  <a:lnTo>
                    <a:pt x="3506724" y="32994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56502" y="4078478"/>
            <a:ext cx="189166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Create array to store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histogram</a:t>
            </a:r>
            <a:r>
              <a:rPr sz="16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computed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8902" y="5437123"/>
            <a:ext cx="2282190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8925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Calculate</a:t>
            </a:r>
            <a:r>
              <a:rPr sz="16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which</a:t>
            </a:r>
            <a:r>
              <a:rPr sz="16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bin</a:t>
            </a:r>
            <a:r>
              <a:rPr sz="16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add</a:t>
            </a:r>
            <a:r>
              <a:rPr sz="16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pixel’s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intensity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Arial MT"/>
              <a:cs typeface="Arial MT"/>
            </a:endParaRPr>
          </a:p>
          <a:p>
            <a:pPr marL="20320" marR="5080">
              <a:lnSpc>
                <a:spcPct val="100000"/>
              </a:lnSpc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Increment corresponding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histogram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4553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Color</a:t>
            </a:r>
            <a:r>
              <a:rPr sz="3600" spc="-60" dirty="0"/>
              <a:t> </a:t>
            </a:r>
            <a:r>
              <a:rPr sz="3600" dirty="0"/>
              <a:t>Image</a:t>
            </a:r>
            <a:r>
              <a:rPr sz="3600" spc="-45" dirty="0"/>
              <a:t> </a:t>
            </a:r>
            <a:r>
              <a:rPr sz="3600" spc="-5" dirty="0"/>
              <a:t>Histograms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5301" y="2073656"/>
            <a:ext cx="3093720" cy="36830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types: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Intensity</a:t>
            </a:r>
            <a:r>
              <a:rPr sz="2400" b="1" spc="-6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histogram:</a:t>
            </a:r>
            <a:endParaRPr sz="2400">
              <a:latin typeface="Calibri"/>
              <a:cs typeface="Calibri"/>
            </a:endParaRPr>
          </a:p>
          <a:p>
            <a:pPr marL="704215" marR="1079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5" dirty="0">
                <a:latin typeface="Calibri"/>
                <a:cs typeface="Calibri"/>
              </a:rPr>
              <a:t>Convert </a:t>
            </a:r>
            <a:r>
              <a:rPr sz="2400" dirty="0">
                <a:latin typeface="Calibri"/>
                <a:cs typeface="Calibri"/>
              </a:rPr>
              <a:t>color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image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scale</a:t>
            </a:r>
            <a:endParaRPr sz="2400">
              <a:latin typeface="Calibri"/>
              <a:cs typeface="Calibri"/>
            </a:endParaRPr>
          </a:p>
          <a:p>
            <a:pPr marL="704215" marR="172720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5" dirty="0">
                <a:latin typeface="Calibri"/>
                <a:cs typeface="Calibri"/>
              </a:rPr>
              <a:t>Display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histogram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gray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scale</a:t>
            </a:r>
            <a:endParaRPr sz="2400">
              <a:latin typeface="Calibri"/>
              <a:cs typeface="Calibri"/>
            </a:endParaRPr>
          </a:p>
          <a:p>
            <a:pPr marL="464184" marR="5080" indent="-452120">
              <a:lnSpc>
                <a:spcPct val="100000"/>
              </a:lnSpc>
              <a:spcBef>
                <a:spcPts val="580"/>
              </a:spcBef>
              <a:buClr>
                <a:srgbClr val="330065"/>
              </a:buClr>
              <a:buSzPct val="68750"/>
              <a:buAutoNum type="arabicPeriod"/>
              <a:tabLst>
                <a:tab pos="469265" algn="l"/>
                <a:tab pos="469900" algn="l"/>
              </a:tabLst>
            </a:pP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Individual </a:t>
            </a:r>
            <a:r>
              <a:rPr sz="2400" b="1" spc="-5" dirty="0">
                <a:solidFill>
                  <a:srgbClr val="00B0F0"/>
                </a:solidFill>
                <a:latin typeface="Calibri"/>
                <a:cs typeface="Calibri"/>
              </a:rPr>
              <a:t>Color </a:t>
            </a: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alibri"/>
                <a:cs typeface="Calibri"/>
              </a:rPr>
              <a:t>Channel</a:t>
            </a:r>
            <a:r>
              <a:rPr sz="2400" b="1" spc="-8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Histograms: </a:t>
            </a:r>
            <a:r>
              <a:rPr sz="2400" b="1" spc="-5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3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histograms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(R,G,B)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8828" y="2435351"/>
            <a:ext cx="5129784" cy="4123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918464"/>
            <a:ext cx="45535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Color</a:t>
            </a:r>
            <a:r>
              <a:rPr sz="3600" spc="-60" dirty="0"/>
              <a:t> </a:t>
            </a:r>
            <a:r>
              <a:rPr sz="3600" dirty="0"/>
              <a:t>Image</a:t>
            </a:r>
            <a:r>
              <a:rPr sz="3600" spc="-45" dirty="0"/>
              <a:t> </a:t>
            </a:r>
            <a:r>
              <a:rPr sz="3600" spc="-5" dirty="0"/>
              <a:t>Histograms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070608"/>
            <a:ext cx="7834630" cy="280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07645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Both </a:t>
            </a:r>
            <a:r>
              <a:rPr sz="2400" spc="-5" dirty="0">
                <a:latin typeface="Calibri"/>
                <a:cs typeface="Calibri"/>
              </a:rPr>
              <a:t>types of histograms provide useful information </a:t>
            </a:r>
            <a:r>
              <a:rPr sz="2400" dirty="0">
                <a:latin typeface="Calibri"/>
                <a:cs typeface="Calibri"/>
              </a:rPr>
              <a:t>about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lighting,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contrast,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dynamic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range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saturation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effects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information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actual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distribution!</a:t>
            </a:r>
            <a:endParaRPr sz="2400">
              <a:latin typeface="Calibri"/>
              <a:cs typeface="Calibri"/>
            </a:endParaRPr>
          </a:p>
          <a:p>
            <a:pPr marL="355600" marR="889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Images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totally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different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RGB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colors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histograms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Solution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ambiguity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b="1" spc="-5" dirty="0">
                <a:solidFill>
                  <a:srgbClr val="00B0F0"/>
                </a:solidFill>
                <a:latin typeface="Calibri"/>
                <a:cs typeface="Calibri"/>
              </a:rPr>
              <a:t>Combined</a:t>
            </a:r>
            <a:r>
              <a:rPr sz="2400" b="1" spc="-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alibri"/>
                <a:cs typeface="Calibri"/>
              </a:rPr>
              <a:t>Color</a:t>
            </a:r>
            <a:r>
              <a:rPr sz="2400" b="1" spc="-1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alibri"/>
                <a:cs typeface="Calibri"/>
              </a:rPr>
              <a:t>Histogram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09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000" spc="-5" dirty="0">
                <a:latin typeface="Calibri"/>
                <a:cs typeface="Calibri"/>
              </a:rPr>
              <a:t>More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later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4253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Cumulative</a:t>
            </a:r>
            <a:r>
              <a:rPr sz="3600" spc="-65" dirty="0"/>
              <a:t> </a:t>
            </a:r>
            <a:r>
              <a:rPr sz="3600" spc="-5" dirty="0"/>
              <a:t>Histogram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41502" y="1768856"/>
            <a:ext cx="8174355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Useful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certain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operations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(e.g.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histogram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equalization)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later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Analogous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alibri"/>
                <a:cs typeface="Calibri"/>
              </a:rPr>
              <a:t>Cumulative</a:t>
            </a:r>
            <a:r>
              <a:rPr sz="2400" b="1" spc="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alibri"/>
                <a:cs typeface="Calibri"/>
              </a:rPr>
              <a:t>Density </a:t>
            </a: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Function</a:t>
            </a:r>
            <a:r>
              <a:rPr sz="2400" b="1" spc="-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(CDF)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Definition: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502" y="4128008"/>
            <a:ext cx="1847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2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7102" y="4125467"/>
            <a:ext cx="24574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/>
                <a:cs typeface="Calibri"/>
              </a:rPr>
              <a:t>Recursive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definition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502" y="5444744"/>
            <a:ext cx="18478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2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165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7102" y="5442203"/>
            <a:ext cx="310769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/>
                <a:cs typeface="Calibri"/>
              </a:rPr>
              <a:t>Monotonically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increasing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43177" y="3141726"/>
            <a:ext cx="8434070" cy="3615690"/>
            <a:chOff x="1043177" y="3141726"/>
            <a:chExt cx="8434070" cy="36156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177" y="3141726"/>
              <a:ext cx="8433816" cy="353339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70837" y="6434328"/>
              <a:ext cx="118110" cy="323215"/>
            </a:xfrm>
            <a:custGeom>
              <a:avLst/>
              <a:gdLst/>
              <a:ahLst/>
              <a:cxnLst/>
              <a:rect l="l" t="t" r="r" b="b"/>
              <a:pathLst>
                <a:path w="118109" h="323215">
                  <a:moveTo>
                    <a:pt x="83135" y="54916"/>
                  </a:moveTo>
                  <a:lnTo>
                    <a:pt x="77789" y="36936"/>
                  </a:lnTo>
                  <a:lnTo>
                    <a:pt x="64841" y="50370"/>
                  </a:lnTo>
                  <a:lnTo>
                    <a:pt x="0" y="318516"/>
                  </a:lnTo>
                  <a:lnTo>
                    <a:pt x="18287" y="323088"/>
                  </a:lnTo>
                  <a:lnTo>
                    <a:pt x="83135" y="54916"/>
                  </a:lnTo>
                  <a:close/>
                </a:path>
                <a:path w="118109" h="323215">
                  <a:moveTo>
                    <a:pt x="118109" y="105155"/>
                  </a:moveTo>
                  <a:lnTo>
                    <a:pt x="116585" y="100583"/>
                  </a:lnTo>
                  <a:lnTo>
                    <a:pt x="86867" y="0"/>
                  </a:lnTo>
                  <a:lnTo>
                    <a:pt x="14477" y="75437"/>
                  </a:lnTo>
                  <a:lnTo>
                    <a:pt x="10667" y="79247"/>
                  </a:lnTo>
                  <a:lnTo>
                    <a:pt x="10667" y="85343"/>
                  </a:lnTo>
                  <a:lnTo>
                    <a:pt x="14477" y="89153"/>
                  </a:lnTo>
                  <a:lnTo>
                    <a:pt x="18287" y="92201"/>
                  </a:lnTo>
                  <a:lnTo>
                    <a:pt x="24383" y="92201"/>
                  </a:lnTo>
                  <a:lnTo>
                    <a:pt x="28193" y="88391"/>
                  </a:lnTo>
                  <a:lnTo>
                    <a:pt x="64841" y="50370"/>
                  </a:lnTo>
                  <a:lnTo>
                    <a:pt x="73151" y="16001"/>
                  </a:lnTo>
                  <a:lnTo>
                    <a:pt x="91439" y="20573"/>
                  </a:lnTo>
                  <a:lnTo>
                    <a:pt x="91439" y="82850"/>
                  </a:lnTo>
                  <a:lnTo>
                    <a:pt x="98297" y="105917"/>
                  </a:lnTo>
                  <a:lnTo>
                    <a:pt x="99821" y="110489"/>
                  </a:lnTo>
                  <a:lnTo>
                    <a:pt x="105155" y="113537"/>
                  </a:lnTo>
                  <a:lnTo>
                    <a:pt x="110489" y="112013"/>
                  </a:lnTo>
                  <a:lnTo>
                    <a:pt x="115061" y="110489"/>
                  </a:lnTo>
                  <a:lnTo>
                    <a:pt x="118109" y="105155"/>
                  </a:lnTo>
                  <a:close/>
                </a:path>
                <a:path w="118109" h="323215">
                  <a:moveTo>
                    <a:pt x="91439" y="20573"/>
                  </a:moveTo>
                  <a:lnTo>
                    <a:pt x="73151" y="16001"/>
                  </a:lnTo>
                  <a:lnTo>
                    <a:pt x="64841" y="50370"/>
                  </a:lnTo>
                  <a:lnTo>
                    <a:pt x="73151" y="41748"/>
                  </a:lnTo>
                  <a:lnTo>
                    <a:pt x="73151" y="21335"/>
                  </a:lnTo>
                  <a:lnTo>
                    <a:pt x="89153" y="25145"/>
                  </a:lnTo>
                  <a:lnTo>
                    <a:pt x="89153" y="30027"/>
                  </a:lnTo>
                  <a:lnTo>
                    <a:pt x="91439" y="20573"/>
                  </a:lnTo>
                  <a:close/>
                </a:path>
                <a:path w="118109" h="323215">
                  <a:moveTo>
                    <a:pt x="89153" y="25145"/>
                  </a:moveTo>
                  <a:lnTo>
                    <a:pt x="73151" y="21335"/>
                  </a:lnTo>
                  <a:lnTo>
                    <a:pt x="77789" y="36936"/>
                  </a:lnTo>
                  <a:lnTo>
                    <a:pt x="89153" y="25145"/>
                  </a:lnTo>
                  <a:close/>
                </a:path>
                <a:path w="118109" h="323215">
                  <a:moveTo>
                    <a:pt x="77789" y="36936"/>
                  </a:moveTo>
                  <a:lnTo>
                    <a:pt x="73151" y="21335"/>
                  </a:lnTo>
                  <a:lnTo>
                    <a:pt x="73151" y="41748"/>
                  </a:lnTo>
                  <a:lnTo>
                    <a:pt x="77789" y="36936"/>
                  </a:lnTo>
                  <a:close/>
                </a:path>
                <a:path w="118109" h="323215">
                  <a:moveTo>
                    <a:pt x="89153" y="30027"/>
                  </a:moveTo>
                  <a:lnTo>
                    <a:pt x="89153" y="25145"/>
                  </a:lnTo>
                  <a:lnTo>
                    <a:pt x="77789" y="36936"/>
                  </a:lnTo>
                  <a:lnTo>
                    <a:pt x="83135" y="54916"/>
                  </a:lnTo>
                  <a:lnTo>
                    <a:pt x="89153" y="30027"/>
                  </a:lnTo>
                  <a:close/>
                </a:path>
                <a:path w="118109" h="323215">
                  <a:moveTo>
                    <a:pt x="91439" y="82850"/>
                  </a:moveTo>
                  <a:lnTo>
                    <a:pt x="91439" y="20573"/>
                  </a:lnTo>
                  <a:lnTo>
                    <a:pt x="83135" y="54916"/>
                  </a:lnTo>
                  <a:lnTo>
                    <a:pt x="91439" y="828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6701" y="6757668"/>
            <a:ext cx="14605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Last entry of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Cum.</a:t>
            </a:r>
            <a:r>
              <a:rPr sz="16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histogram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16705" y="6700518"/>
            <a:ext cx="14262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0000"/>
                </a:solidFill>
                <a:latin typeface="Arial MT"/>
                <a:cs typeface="Arial MT"/>
              </a:rPr>
              <a:t>Total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number of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pixels</a:t>
            </a:r>
            <a:r>
              <a:rPr sz="16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6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image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33800" y="6422135"/>
            <a:ext cx="538480" cy="257810"/>
          </a:xfrm>
          <a:custGeom>
            <a:avLst/>
            <a:gdLst/>
            <a:ahLst/>
            <a:cxnLst/>
            <a:rect l="l" t="t" r="r" b="b"/>
            <a:pathLst>
              <a:path w="538479" h="257809">
                <a:moveTo>
                  <a:pt x="115061" y="14477"/>
                </a:moveTo>
                <a:lnTo>
                  <a:pt x="115061" y="9143"/>
                </a:lnTo>
                <a:lnTo>
                  <a:pt x="114299" y="3809"/>
                </a:lnTo>
                <a:lnTo>
                  <a:pt x="109727" y="0"/>
                </a:lnTo>
                <a:lnTo>
                  <a:pt x="104393" y="761"/>
                </a:lnTo>
                <a:lnTo>
                  <a:pt x="0" y="12191"/>
                </a:lnTo>
                <a:lnTo>
                  <a:pt x="13715" y="30987"/>
                </a:lnTo>
                <a:lnTo>
                  <a:pt x="13715" y="28955"/>
                </a:lnTo>
                <a:lnTo>
                  <a:pt x="21335" y="11429"/>
                </a:lnTo>
                <a:lnTo>
                  <a:pt x="53698" y="25749"/>
                </a:lnTo>
                <a:lnTo>
                  <a:pt x="106679" y="19811"/>
                </a:lnTo>
                <a:lnTo>
                  <a:pt x="111251" y="19049"/>
                </a:lnTo>
                <a:lnTo>
                  <a:pt x="115061" y="14477"/>
                </a:lnTo>
                <a:close/>
              </a:path>
              <a:path w="538479" h="257809">
                <a:moveTo>
                  <a:pt x="53698" y="25749"/>
                </a:moveTo>
                <a:lnTo>
                  <a:pt x="21335" y="11429"/>
                </a:lnTo>
                <a:lnTo>
                  <a:pt x="13715" y="28955"/>
                </a:lnTo>
                <a:lnTo>
                  <a:pt x="18287" y="30981"/>
                </a:lnTo>
                <a:lnTo>
                  <a:pt x="18287" y="29717"/>
                </a:lnTo>
                <a:lnTo>
                  <a:pt x="25145" y="14477"/>
                </a:lnTo>
                <a:lnTo>
                  <a:pt x="34829" y="27864"/>
                </a:lnTo>
                <a:lnTo>
                  <a:pt x="53698" y="25749"/>
                </a:lnTo>
                <a:close/>
              </a:path>
              <a:path w="538479" h="257809">
                <a:moveTo>
                  <a:pt x="80009" y="89915"/>
                </a:moveTo>
                <a:lnTo>
                  <a:pt x="76961" y="86105"/>
                </a:lnTo>
                <a:lnTo>
                  <a:pt x="45953" y="43241"/>
                </a:lnTo>
                <a:lnTo>
                  <a:pt x="13715" y="28955"/>
                </a:lnTo>
                <a:lnTo>
                  <a:pt x="13715" y="30987"/>
                </a:lnTo>
                <a:lnTo>
                  <a:pt x="61721" y="96773"/>
                </a:lnTo>
                <a:lnTo>
                  <a:pt x="64769" y="101345"/>
                </a:lnTo>
                <a:lnTo>
                  <a:pt x="70865" y="102107"/>
                </a:lnTo>
                <a:lnTo>
                  <a:pt x="74675" y="99059"/>
                </a:lnTo>
                <a:lnTo>
                  <a:pt x="79247" y="96011"/>
                </a:lnTo>
                <a:lnTo>
                  <a:pt x="80009" y="89915"/>
                </a:lnTo>
                <a:close/>
              </a:path>
              <a:path w="538479" h="257809">
                <a:moveTo>
                  <a:pt x="34829" y="27864"/>
                </a:moveTo>
                <a:lnTo>
                  <a:pt x="25145" y="14477"/>
                </a:lnTo>
                <a:lnTo>
                  <a:pt x="18287" y="29717"/>
                </a:lnTo>
                <a:lnTo>
                  <a:pt x="34829" y="27864"/>
                </a:lnTo>
                <a:close/>
              </a:path>
              <a:path w="538479" h="257809">
                <a:moveTo>
                  <a:pt x="45953" y="43241"/>
                </a:moveTo>
                <a:lnTo>
                  <a:pt x="34829" y="27864"/>
                </a:lnTo>
                <a:lnTo>
                  <a:pt x="18287" y="29717"/>
                </a:lnTo>
                <a:lnTo>
                  <a:pt x="18287" y="30981"/>
                </a:lnTo>
                <a:lnTo>
                  <a:pt x="45953" y="43241"/>
                </a:lnTo>
                <a:close/>
              </a:path>
              <a:path w="538479" h="257809">
                <a:moveTo>
                  <a:pt x="537971" y="240029"/>
                </a:moveTo>
                <a:lnTo>
                  <a:pt x="53698" y="25749"/>
                </a:lnTo>
                <a:lnTo>
                  <a:pt x="34829" y="27864"/>
                </a:lnTo>
                <a:lnTo>
                  <a:pt x="45953" y="43241"/>
                </a:lnTo>
                <a:lnTo>
                  <a:pt x="529589" y="257555"/>
                </a:lnTo>
                <a:lnTo>
                  <a:pt x="537971" y="2400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325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Point</a:t>
            </a:r>
            <a:r>
              <a:rPr sz="3600" spc="-70" dirty="0"/>
              <a:t> </a:t>
            </a:r>
            <a:r>
              <a:rPr sz="3600" spc="-5" dirty="0"/>
              <a:t>Operations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9101" y="1765045"/>
            <a:ext cx="832485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Point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operations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changes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pixel’s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intensity</a:t>
            </a:r>
            <a:r>
              <a:rPr sz="2600" spc="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value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according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some </a:t>
            </a:r>
            <a:r>
              <a:rPr sz="2600" spc="-10" dirty="0">
                <a:latin typeface="Calibri"/>
                <a:cs typeface="Calibri"/>
              </a:rPr>
              <a:t>function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(don’t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care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about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pixel’s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neighbor)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9101" y="3581349"/>
            <a:ext cx="5492115" cy="320865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Also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called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B0F0"/>
                </a:solidFill>
                <a:latin typeface="Calibri"/>
                <a:cs typeface="Calibri"/>
              </a:rPr>
              <a:t>homogeneous</a:t>
            </a:r>
            <a:r>
              <a:rPr sz="2600" b="1" spc="2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00B0F0"/>
                </a:solidFill>
                <a:latin typeface="Calibri"/>
                <a:cs typeface="Calibri"/>
              </a:rPr>
              <a:t>operation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New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pixel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intensity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depends</a:t>
            </a:r>
            <a:r>
              <a:rPr sz="26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endParaRPr sz="26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8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dirty="0">
                <a:latin typeface="Calibri"/>
                <a:cs typeface="Calibri"/>
              </a:rPr>
              <a:t>Pixel’s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previous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intensity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I(u,v)</a:t>
            </a:r>
            <a:endParaRPr sz="24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dirty="0">
                <a:latin typeface="Calibri"/>
                <a:cs typeface="Calibri"/>
              </a:rPr>
              <a:t>Mapping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342265" marR="2350770" indent="-342265" algn="r">
              <a:lnSpc>
                <a:spcPct val="100000"/>
              </a:lnSpc>
              <a:spcBef>
                <a:spcPts val="620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42265" algn="l"/>
                <a:tab pos="355600" algn="l"/>
              </a:tabLst>
            </a:pP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Does</a:t>
            </a:r>
            <a:r>
              <a:rPr sz="2600" b="1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not depend</a:t>
            </a:r>
            <a:r>
              <a:rPr sz="26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on</a:t>
            </a:r>
            <a:endParaRPr sz="2600">
              <a:latin typeface="Calibri"/>
              <a:cs typeface="Calibri"/>
            </a:endParaRPr>
          </a:p>
          <a:p>
            <a:pPr marL="347345" marR="2317115" lvl="1" indent="-347345" algn="r">
              <a:lnSpc>
                <a:spcPct val="100000"/>
              </a:lnSpc>
              <a:spcBef>
                <a:spcPts val="58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347345" algn="l"/>
                <a:tab pos="347980" algn="l"/>
              </a:tabLst>
            </a:pPr>
            <a:r>
              <a:rPr sz="2400" dirty="0">
                <a:latin typeface="Calibri"/>
                <a:cs typeface="Calibri"/>
              </a:rPr>
              <a:t>Pixel’s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(u,v)</a:t>
            </a:r>
            <a:endParaRPr sz="24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8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5" dirty="0">
                <a:latin typeface="Calibri"/>
                <a:cs typeface="Calibri"/>
              </a:rPr>
              <a:t>Intensities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neighboring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pixels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4372" y="2793014"/>
            <a:ext cx="2390631" cy="694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303274"/>
            <a:ext cx="6464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Some</a:t>
            </a:r>
            <a:r>
              <a:rPr spc="5" dirty="0"/>
              <a:t> </a:t>
            </a:r>
            <a:r>
              <a:rPr spc="-5" dirty="0"/>
              <a:t>Homogeneous</a:t>
            </a:r>
            <a:r>
              <a:rPr spc="10" dirty="0"/>
              <a:t> </a:t>
            </a:r>
            <a:r>
              <a:rPr spc="-5" dirty="0"/>
              <a:t>Point</a:t>
            </a:r>
            <a:r>
              <a:rPr spc="5" dirty="0"/>
              <a:t> </a:t>
            </a:r>
            <a:r>
              <a:rPr spc="-10" dirty="0"/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902" y="2188718"/>
            <a:ext cx="7773670" cy="4225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Addition </a:t>
            </a:r>
            <a:r>
              <a:rPr sz="2600" spc="-10" dirty="0">
                <a:latin typeface="Calibri"/>
                <a:cs typeface="Calibri"/>
              </a:rPr>
              <a:t>(Changes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brightness)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30065"/>
              </a:buClr>
              <a:buFont typeface="Wingdings"/>
              <a:buChar char=""/>
            </a:pPr>
            <a:endParaRPr sz="35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Multiplication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(Stretches/shrinks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image</a:t>
            </a:r>
            <a:r>
              <a:rPr sz="2600" spc="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contrast</a:t>
            </a:r>
            <a:r>
              <a:rPr sz="2600" spc="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range)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30065"/>
              </a:buClr>
              <a:buFont typeface="Wingdings"/>
              <a:buChar char=""/>
            </a:pPr>
            <a:endParaRPr sz="35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Real‐valued functions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30065"/>
              </a:buClr>
              <a:buFont typeface="Wingdings"/>
              <a:buChar char=""/>
            </a:pPr>
            <a:endParaRPr sz="35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Quantizing pixel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values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Global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thresholding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600" spc="-5" dirty="0">
                <a:latin typeface="Calibri"/>
                <a:cs typeface="Calibri"/>
              </a:rPr>
              <a:t>Gamma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correction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4525" y="2729592"/>
            <a:ext cx="1587225" cy="2941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6653" y="3705225"/>
            <a:ext cx="1714499" cy="3197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4697" y="4650331"/>
            <a:ext cx="3451403" cy="337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7393" y="2755549"/>
            <a:ext cx="2581672" cy="2664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52994" y="3744585"/>
            <a:ext cx="2743583" cy="228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90497"/>
            <a:ext cx="2351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Histograms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902" y="1982520"/>
            <a:ext cx="7914005" cy="19888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Many </a:t>
            </a:r>
            <a:r>
              <a:rPr sz="2800" dirty="0">
                <a:latin typeface="Calibri"/>
                <a:cs typeface="Calibri"/>
              </a:rPr>
              <a:t>cameras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display</a:t>
            </a:r>
            <a:r>
              <a:rPr sz="2800" dirty="0">
                <a:latin typeface="Calibri"/>
                <a:cs typeface="Calibri"/>
              </a:rPr>
              <a:t> real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time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histograms of scene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Helps</a:t>
            </a:r>
            <a:r>
              <a:rPr sz="2800" dirty="0">
                <a:latin typeface="Calibri"/>
                <a:cs typeface="Calibri"/>
              </a:rPr>
              <a:t> avoid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taking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over‐exposed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pictures</a:t>
            </a:r>
            <a:endParaRPr sz="2800">
              <a:latin typeface="Calibri"/>
              <a:cs typeface="Calibri"/>
            </a:endParaRPr>
          </a:p>
          <a:p>
            <a:pPr marL="354965" marR="164465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Also easier </a:t>
            </a:r>
            <a:r>
              <a:rPr sz="2800" spc="-5" dirty="0">
                <a:latin typeface="Calibri"/>
                <a:cs typeface="Calibri"/>
              </a:rPr>
              <a:t>to detect types of processing previously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applied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8566" y="4110227"/>
            <a:ext cx="4036450" cy="3055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5478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Point</a:t>
            </a:r>
            <a:r>
              <a:rPr sz="3600" spc="-35" dirty="0"/>
              <a:t> </a:t>
            </a:r>
            <a:r>
              <a:rPr sz="3600" spc="-5" dirty="0"/>
              <a:t>Operation</a:t>
            </a:r>
            <a:r>
              <a:rPr sz="3600" spc="-20" dirty="0"/>
              <a:t> </a:t>
            </a:r>
            <a:r>
              <a:rPr sz="3600" spc="-5" dirty="0"/>
              <a:t>Pseudocode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7731125" cy="3439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b="1" dirty="0">
                <a:latin typeface="Calibri"/>
                <a:cs typeface="Calibri"/>
              </a:rPr>
              <a:t>Input: </a:t>
            </a:r>
            <a:r>
              <a:rPr sz="2800" spc="-5" dirty="0">
                <a:latin typeface="Calibri"/>
                <a:cs typeface="Calibri"/>
              </a:rPr>
              <a:t>Image with pixel intensities </a:t>
            </a:r>
            <a:r>
              <a:rPr sz="2800" i="1" dirty="0">
                <a:latin typeface="Calibri"/>
                <a:cs typeface="Calibri"/>
              </a:rPr>
              <a:t>I(u,v) </a:t>
            </a:r>
            <a:r>
              <a:rPr sz="2800" spc="-5" dirty="0">
                <a:latin typeface="Calibri"/>
                <a:cs typeface="Calibri"/>
              </a:rPr>
              <a:t>defined on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[1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..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w</a:t>
            </a:r>
            <a:r>
              <a:rPr sz="2800" dirty="0">
                <a:latin typeface="Calibri"/>
                <a:cs typeface="Calibri"/>
              </a:rPr>
              <a:t>]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x </a:t>
            </a:r>
            <a:r>
              <a:rPr sz="2800" spc="-5" dirty="0">
                <a:latin typeface="Calibri"/>
                <a:cs typeface="Calibri"/>
              </a:rPr>
              <a:t>[1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..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H</a:t>
            </a:r>
            <a:r>
              <a:rPr sz="2800" dirty="0"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Calibri"/>
                <a:cs typeface="Calibri"/>
              </a:rPr>
              <a:t>Output: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 pixel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intensities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I’(u,v)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850">
              <a:latin typeface="Calibri"/>
              <a:cs typeface="Calibri"/>
            </a:endParaRPr>
          </a:p>
          <a:p>
            <a:pPr marL="33655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for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-5" dirty="0">
                <a:latin typeface="Calibri"/>
                <a:cs typeface="Calibri"/>
              </a:rPr>
              <a:t> ..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h</a:t>
            </a:r>
            <a:endParaRPr sz="2800">
              <a:latin typeface="Calibri"/>
              <a:cs typeface="Calibri"/>
            </a:endParaRPr>
          </a:p>
          <a:p>
            <a:pPr marL="741045">
              <a:lnSpc>
                <a:spcPct val="100000"/>
              </a:lnSpc>
              <a:spcBef>
                <a:spcPts val="675"/>
              </a:spcBef>
            </a:pPr>
            <a:r>
              <a:rPr sz="2800" b="1" spc="-5" dirty="0">
                <a:latin typeface="Calibri"/>
                <a:cs typeface="Calibri"/>
              </a:rPr>
              <a:t>for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 1</a:t>
            </a:r>
            <a:r>
              <a:rPr sz="2800" spc="-5" dirty="0">
                <a:latin typeface="Calibri"/>
                <a:cs typeface="Calibri"/>
              </a:rPr>
              <a:t> ..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  <a:p>
            <a:pPr marL="1146175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Calibri"/>
                <a:cs typeface="Calibri"/>
              </a:rPr>
              <a:t>set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I(u,</a:t>
            </a:r>
            <a:r>
              <a:rPr sz="2800" i="1" spc="-2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v)</a:t>
            </a:r>
            <a:r>
              <a:rPr sz="2800" i="1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f</a:t>
            </a:r>
            <a:r>
              <a:rPr sz="2800" i="1" spc="-1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(I(u,v))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6856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Non‐Homogeneous</a:t>
            </a:r>
            <a:r>
              <a:rPr sz="3600" dirty="0"/>
              <a:t> </a:t>
            </a:r>
            <a:r>
              <a:rPr sz="3600" spc="-5" dirty="0"/>
              <a:t>Point</a:t>
            </a:r>
            <a:r>
              <a:rPr sz="3600" dirty="0"/>
              <a:t> </a:t>
            </a:r>
            <a:r>
              <a:rPr sz="3600" spc="-5" dirty="0"/>
              <a:t>Operation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2088998"/>
            <a:ext cx="5723890" cy="105791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New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pixel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value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depends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on:</a:t>
            </a:r>
            <a:endParaRPr sz="30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65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215" algn="l"/>
                <a:tab pos="704850" algn="l"/>
                <a:tab pos="2341245" algn="l"/>
                <a:tab pos="2953385" algn="l"/>
              </a:tabLst>
            </a:pPr>
            <a:r>
              <a:rPr sz="2600" spc="-5" dirty="0">
                <a:latin typeface="Calibri"/>
                <a:cs typeface="Calibri"/>
              </a:rPr>
              <a:t>Old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value	+	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pixel’s</a:t>
            </a:r>
            <a:r>
              <a:rPr sz="2600" b="1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location </a:t>
            </a:r>
            <a:r>
              <a:rPr sz="2600" b="1" i="1" spc="-5" dirty="0">
                <a:solidFill>
                  <a:srgbClr val="FF0000"/>
                </a:solidFill>
                <a:latin typeface="Calibri"/>
                <a:cs typeface="Calibri"/>
              </a:rPr>
              <a:t>(u,v)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9186" y="3553184"/>
            <a:ext cx="3234288" cy="72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19450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Clamping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097824"/>
            <a:ext cx="7512050" cy="235775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Deals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pixel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outside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displayable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range</a:t>
            </a:r>
            <a:endParaRPr sz="28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9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  <a:tab pos="222821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(a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&gt;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255)	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255;</a:t>
            </a:r>
            <a:endParaRPr sz="24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  <a:tab pos="1852295" algn="l"/>
              </a:tabLst>
            </a:pPr>
            <a:r>
              <a:rPr sz="2400" dirty="0">
                <a:latin typeface="Calibri"/>
                <a:cs typeface="Calibri"/>
              </a:rPr>
              <a:t>If</a:t>
            </a:r>
            <a:r>
              <a:rPr sz="2400" spc="-5" dirty="0">
                <a:latin typeface="Calibri"/>
                <a:cs typeface="Calibri"/>
              </a:rPr>
              <a:t> (a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&lt;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0)	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0;</a:t>
            </a:r>
            <a:endParaRPr sz="24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Function below will </a:t>
            </a:r>
            <a:r>
              <a:rPr sz="2800" b="1" spc="-5" dirty="0">
                <a:latin typeface="Calibri"/>
                <a:cs typeface="Calibri"/>
              </a:rPr>
              <a:t>clamp </a:t>
            </a:r>
            <a:r>
              <a:rPr sz="2800" spc="-5" dirty="0">
                <a:latin typeface="Calibri"/>
                <a:cs typeface="Calibri"/>
              </a:rPr>
              <a:t>(force) </a:t>
            </a:r>
            <a:r>
              <a:rPr sz="2800" dirty="0">
                <a:latin typeface="Calibri"/>
                <a:cs typeface="Calibri"/>
              </a:rPr>
              <a:t>all values </a:t>
            </a:r>
            <a:r>
              <a:rPr sz="2800" spc="-5" dirty="0">
                <a:latin typeface="Calibri"/>
                <a:cs typeface="Calibri"/>
              </a:rPr>
              <a:t>to </a:t>
            </a:r>
            <a:r>
              <a:rPr sz="2800" dirty="0">
                <a:latin typeface="Calibri"/>
                <a:cs typeface="Calibri"/>
              </a:rPr>
              <a:t>fall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within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range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[</a:t>
            </a:r>
            <a:r>
              <a:rPr sz="2800" i="1" spc="-5" dirty="0">
                <a:latin typeface="Calibri"/>
                <a:cs typeface="Calibri"/>
              </a:rPr>
              <a:t>a,b</a:t>
            </a:r>
            <a:r>
              <a:rPr sz="2800" spc="-5" dirty="0">
                <a:latin typeface="Calibri"/>
                <a:cs typeface="Calibri"/>
              </a:rPr>
              <a:t>]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2900" y="4732954"/>
            <a:ext cx="3570111" cy="1405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238503"/>
            <a:ext cx="7237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27420" algn="l"/>
              </a:tabLst>
            </a:pPr>
            <a:r>
              <a:rPr sz="3600" dirty="0"/>
              <a:t>Example:</a:t>
            </a:r>
            <a:r>
              <a:rPr sz="3600" spc="-20" dirty="0"/>
              <a:t> </a:t>
            </a:r>
            <a:r>
              <a:rPr sz="3600" spc="-5" dirty="0"/>
              <a:t>Modif</a:t>
            </a:r>
            <a:r>
              <a:rPr sz="3600" dirty="0"/>
              <a:t>y</a:t>
            </a:r>
            <a:r>
              <a:rPr sz="3600" spc="5" dirty="0"/>
              <a:t> </a:t>
            </a:r>
            <a:r>
              <a:rPr sz="3600" dirty="0"/>
              <a:t>Intensity</a:t>
            </a:r>
            <a:r>
              <a:rPr sz="3600" spc="5" dirty="0"/>
              <a:t> </a:t>
            </a:r>
            <a:r>
              <a:rPr sz="3600" dirty="0"/>
              <a:t>and	</a:t>
            </a:r>
            <a:r>
              <a:rPr sz="3600" spc="-5" dirty="0"/>
              <a:t>Clamp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737108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Point operation: increase image </a:t>
            </a:r>
            <a:r>
              <a:rPr sz="2800" dirty="0">
                <a:latin typeface="Calibri"/>
                <a:cs typeface="Calibri"/>
              </a:rPr>
              <a:t>contrast </a:t>
            </a:r>
            <a:r>
              <a:rPr sz="2800" spc="-5" dirty="0">
                <a:latin typeface="Calibri"/>
                <a:cs typeface="Calibri"/>
              </a:rPr>
              <a:t>by </a:t>
            </a:r>
            <a:r>
              <a:rPr sz="2800" dirty="0">
                <a:latin typeface="Calibri"/>
                <a:cs typeface="Calibri"/>
              </a:rPr>
              <a:t>50%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clamp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above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255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0450" y="3505200"/>
            <a:ext cx="6543675" cy="2895600"/>
            <a:chOff x="1000450" y="3505200"/>
            <a:chExt cx="6543675" cy="2895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450" y="3505200"/>
              <a:ext cx="6387901" cy="2895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6000" y="4898136"/>
              <a:ext cx="1447800" cy="110489"/>
            </a:xfrm>
            <a:custGeom>
              <a:avLst/>
              <a:gdLst/>
              <a:ahLst/>
              <a:cxnLst/>
              <a:rect l="l" t="t" r="r" b="b"/>
              <a:pathLst>
                <a:path w="1447800" h="110489">
                  <a:moveTo>
                    <a:pt x="105917" y="10667"/>
                  </a:moveTo>
                  <a:lnTo>
                    <a:pt x="101346" y="1524"/>
                  </a:lnTo>
                  <a:lnTo>
                    <a:pt x="95250" y="0"/>
                  </a:lnTo>
                  <a:lnTo>
                    <a:pt x="90677" y="2286"/>
                  </a:lnTo>
                  <a:lnTo>
                    <a:pt x="0" y="54863"/>
                  </a:lnTo>
                  <a:lnTo>
                    <a:pt x="19050" y="66069"/>
                  </a:lnTo>
                  <a:lnTo>
                    <a:pt x="19050" y="45719"/>
                  </a:lnTo>
                  <a:lnTo>
                    <a:pt x="54601" y="45719"/>
                  </a:lnTo>
                  <a:lnTo>
                    <a:pt x="100584" y="19050"/>
                  </a:lnTo>
                  <a:lnTo>
                    <a:pt x="104394" y="16001"/>
                  </a:lnTo>
                  <a:lnTo>
                    <a:pt x="105917" y="10667"/>
                  </a:lnTo>
                  <a:close/>
                </a:path>
                <a:path w="1447800" h="110489">
                  <a:moveTo>
                    <a:pt x="54601" y="45720"/>
                  </a:moveTo>
                  <a:lnTo>
                    <a:pt x="19050" y="45719"/>
                  </a:lnTo>
                  <a:lnTo>
                    <a:pt x="19050" y="64769"/>
                  </a:lnTo>
                  <a:lnTo>
                    <a:pt x="24384" y="64769"/>
                  </a:lnTo>
                  <a:lnTo>
                    <a:pt x="24384" y="47243"/>
                  </a:lnTo>
                  <a:lnTo>
                    <a:pt x="38178" y="55244"/>
                  </a:lnTo>
                  <a:lnTo>
                    <a:pt x="54601" y="45720"/>
                  </a:lnTo>
                  <a:close/>
                </a:path>
                <a:path w="1447800" h="110489">
                  <a:moveTo>
                    <a:pt x="105917" y="99822"/>
                  </a:moveTo>
                  <a:lnTo>
                    <a:pt x="104394" y="93725"/>
                  </a:lnTo>
                  <a:lnTo>
                    <a:pt x="100584" y="91439"/>
                  </a:lnTo>
                  <a:lnTo>
                    <a:pt x="54601" y="64769"/>
                  </a:lnTo>
                  <a:lnTo>
                    <a:pt x="19050" y="64769"/>
                  </a:lnTo>
                  <a:lnTo>
                    <a:pt x="19050" y="66069"/>
                  </a:lnTo>
                  <a:lnTo>
                    <a:pt x="90677" y="108203"/>
                  </a:lnTo>
                  <a:lnTo>
                    <a:pt x="95250" y="110489"/>
                  </a:lnTo>
                  <a:lnTo>
                    <a:pt x="101346" y="108965"/>
                  </a:lnTo>
                  <a:lnTo>
                    <a:pt x="105917" y="99822"/>
                  </a:lnTo>
                  <a:close/>
                </a:path>
                <a:path w="1447800" h="110489">
                  <a:moveTo>
                    <a:pt x="38178" y="55244"/>
                  </a:moveTo>
                  <a:lnTo>
                    <a:pt x="24384" y="47243"/>
                  </a:lnTo>
                  <a:lnTo>
                    <a:pt x="24384" y="63246"/>
                  </a:lnTo>
                  <a:lnTo>
                    <a:pt x="38178" y="55244"/>
                  </a:lnTo>
                  <a:close/>
                </a:path>
                <a:path w="1447800" h="110489">
                  <a:moveTo>
                    <a:pt x="54601" y="64769"/>
                  </a:moveTo>
                  <a:lnTo>
                    <a:pt x="38178" y="55244"/>
                  </a:lnTo>
                  <a:lnTo>
                    <a:pt x="24384" y="63246"/>
                  </a:lnTo>
                  <a:lnTo>
                    <a:pt x="24384" y="64769"/>
                  </a:lnTo>
                  <a:lnTo>
                    <a:pt x="54601" y="64769"/>
                  </a:lnTo>
                  <a:close/>
                </a:path>
                <a:path w="1447800" h="110489">
                  <a:moveTo>
                    <a:pt x="1447800" y="64769"/>
                  </a:moveTo>
                  <a:lnTo>
                    <a:pt x="1447800" y="45719"/>
                  </a:lnTo>
                  <a:lnTo>
                    <a:pt x="54601" y="45720"/>
                  </a:lnTo>
                  <a:lnTo>
                    <a:pt x="38178" y="55244"/>
                  </a:lnTo>
                  <a:lnTo>
                    <a:pt x="54601" y="64769"/>
                  </a:lnTo>
                  <a:lnTo>
                    <a:pt x="1447800" y="6476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622540" y="4688078"/>
            <a:ext cx="15855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 marR="5080" indent="-5715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Increase</a:t>
            </a:r>
            <a:r>
              <a:rPr sz="1600" spc="-6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contrast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by</a:t>
            </a:r>
            <a:r>
              <a:rPr sz="16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50%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3189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Inverting</a:t>
            </a:r>
            <a:r>
              <a:rPr sz="3600" spc="-85" dirty="0"/>
              <a:t> </a:t>
            </a:r>
            <a:r>
              <a:rPr sz="3600" dirty="0"/>
              <a:t>Images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87501" y="2969552"/>
            <a:ext cx="3800475" cy="34417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8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2800" dirty="0">
                <a:latin typeface="Calibri"/>
                <a:cs typeface="Calibri"/>
              </a:rPr>
              <a:t>2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steps</a:t>
            </a:r>
            <a:endParaRPr sz="2800">
              <a:latin typeface="Calibri"/>
              <a:cs typeface="Calibri"/>
            </a:endParaRPr>
          </a:p>
          <a:p>
            <a:pPr marL="839469" lvl="1" indent="-457834">
              <a:lnSpc>
                <a:spcPct val="100000"/>
              </a:lnSpc>
              <a:spcBef>
                <a:spcPts val="595"/>
              </a:spcBef>
              <a:buClr>
                <a:srgbClr val="659A9A"/>
              </a:buClr>
              <a:buSzPct val="68750"/>
              <a:buAutoNum type="arabicPeriod"/>
              <a:tabLst>
                <a:tab pos="839469" algn="l"/>
                <a:tab pos="840105" algn="l"/>
              </a:tabLst>
            </a:pPr>
            <a:r>
              <a:rPr sz="2400" dirty="0">
                <a:latin typeface="Calibri"/>
                <a:cs typeface="Calibri"/>
              </a:rPr>
              <a:t>Multiple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intensity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‐1</a:t>
            </a:r>
            <a:endParaRPr sz="2400">
              <a:latin typeface="Calibri"/>
              <a:cs typeface="Calibri"/>
            </a:endParaRPr>
          </a:p>
          <a:p>
            <a:pPr marL="839469" marR="30480" lvl="1" indent="-45720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AutoNum type="arabicPeriod"/>
              <a:tabLst>
                <a:tab pos="839469" algn="l"/>
                <a:tab pos="840105" algn="l"/>
              </a:tabLst>
            </a:pPr>
            <a:r>
              <a:rPr sz="2400" spc="-5" dirty="0">
                <a:latin typeface="Calibri"/>
                <a:cs typeface="Calibri"/>
              </a:rPr>
              <a:t>Add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constant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(e.g.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a</a:t>
            </a:r>
            <a:r>
              <a:rPr sz="2400" i="1" spc="-7" baseline="-20833" dirty="0">
                <a:latin typeface="Calibri"/>
                <a:cs typeface="Calibri"/>
              </a:rPr>
              <a:t>max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put </a:t>
            </a:r>
            <a:r>
              <a:rPr sz="2400" dirty="0">
                <a:latin typeface="Calibri"/>
                <a:cs typeface="Calibri"/>
              </a:rPr>
              <a:t>result in range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[0,</a:t>
            </a:r>
            <a:r>
              <a:rPr sz="2400" i="1" spc="-5" dirty="0">
                <a:latin typeface="Calibri"/>
                <a:cs typeface="Calibri"/>
              </a:rPr>
              <a:t>a</a:t>
            </a:r>
            <a:r>
              <a:rPr sz="2400" i="1" spc="-7" baseline="-20833" dirty="0">
                <a:latin typeface="Calibri"/>
                <a:cs typeface="Calibri"/>
              </a:rPr>
              <a:t>max</a:t>
            </a:r>
            <a:r>
              <a:rPr sz="2400" spc="-5" dirty="0">
                <a:latin typeface="Calibri"/>
                <a:cs typeface="Calibri"/>
              </a:rPr>
              <a:t>]</a:t>
            </a:r>
            <a:endParaRPr sz="2400">
              <a:latin typeface="Calibri"/>
              <a:cs typeface="Calibri"/>
            </a:endParaRPr>
          </a:p>
          <a:p>
            <a:pPr marL="489584" marR="957580" indent="-452120">
              <a:lnSpc>
                <a:spcPct val="98400"/>
              </a:lnSpc>
              <a:spcBef>
                <a:spcPts val="70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494665" algn="l"/>
                <a:tab pos="495300" algn="l"/>
              </a:tabLst>
            </a:pPr>
            <a:r>
              <a:rPr sz="2800" spc="-5" dirty="0">
                <a:latin typeface="Calibri"/>
                <a:cs typeface="Calibri"/>
              </a:rPr>
              <a:t>Implemented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ImageJ method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ourier New"/>
                <a:cs typeface="Courier New"/>
              </a:rPr>
              <a:t>invert(</a:t>
            </a:r>
            <a:r>
              <a:rPr sz="2400" b="1" spc="-30" dirty="0">
                <a:solidFill>
                  <a:srgbClr val="00B0F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6828" y="2298007"/>
            <a:ext cx="5200566" cy="3453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4200" y="3155208"/>
            <a:ext cx="2067059" cy="32249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5269" y="3166333"/>
            <a:ext cx="2094720" cy="328641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261102" y="6572504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B0F0"/>
                </a:solidFill>
                <a:latin typeface="Arial"/>
                <a:cs typeface="Arial"/>
              </a:rPr>
              <a:t>Original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9296" y="6631185"/>
            <a:ext cx="163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B0F0"/>
                </a:solidFill>
                <a:latin typeface="Arial"/>
                <a:cs typeface="Arial"/>
              </a:rPr>
              <a:t>Inverted</a:t>
            </a:r>
            <a:r>
              <a:rPr sz="1800" b="1" spc="-8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B0F0"/>
                </a:solidFill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040384"/>
            <a:ext cx="6622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Image</a:t>
            </a:r>
            <a:r>
              <a:rPr sz="3600" spc="-35" dirty="0"/>
              <a:t> </a:t>
            </a:r>
            <a:r>
              <a:rPr sz="3600" dirty="0"/>
              <a:t>Negatives</a:t>
            </a:r>
            <a:r>
              <a:rPr sz="3600" spc="-20" dirty="0"/>
              <a:t> </a:t>
            </a:r>
            <a:r>
              <a:rPr sz="3600" dirty="0"/>
              <a:t>(Inverted</a:t>
            </a:r>
            <a:r>
              <a:rPr sz="3600" spc="-45" dirty="0"/>
              <a:t> </a:t>
            </a:r>
            <a:r>
              <a:rPr sz="3600" dirty="0"/>
              <a:t>Images)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139" y="1799335"/>
            <a:ext cx="7689850" cy="1815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6666"/>
              <a:buFont typeface="Wingdings"/>
              <a:buChar char=""/>
              <a:tabLst>
                <a:tab pos="212725" algn="l"/>
              </a:tabLst>
            </a:pPr>
            <a:r>
              <a:rPr sz="3000" spc="-5" dirty="0">
                <a:latin typeface="Calibri"/>
                <a:cs typeface="Calibri"/>
              </a:rPr>
              <a:t>Image negatives </a:t>
            </a:r>
            <a:r>
              <a:rPr sz="3000" dirty="0">
                <a:latin typeface="Calibri"/>
                <a:cs typeface="Calibri"/>
              </a:rPr>
              <a:t>useful for enhancing </a:t>
            </a:r>
            <a:r>
              <a:rPr sz="3000" spc="-5" dirty="0">
                <a:latin typeface="Calibri"/>
                <a:cs typeface="Calibri"/>
              </a:rPr>
              <a:t>white </a:t>
            </a:r>
            <a:r>
              <a:rPr sz="3000" dirty="0">
                <a:latin typeface="Calibri"/>
                <a:cs typeface="Calibri"/>
              </a:rPr>
              <a:t>or 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grey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detail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embedded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dark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regions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image</a:t>
            </a:r>
            <a:endParaRPr sz="3000">
              <a:latin typeface="Calibri"/>
              <a:cs typeface="Calibri"/>
            </a:endParaRPr>
          </a:p>
          <a:p>
            <a:pPr marL="704215" marR="96520" lvl="1" indent="-347980">
              <a:lnSpc>
                <a:spcPct val="100000"/>
              </a:lnSpc>
              <a:spcBef>
                <a:spcPts val="65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600" spc="-5" dirty="0">
                <a:latin typeface="Calibri"/>
                <a:cs typeface="Calibri"/>
              </a:rPr>
              <a:t>Note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how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much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clearer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tissue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 in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negative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image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 </a:t>
            </a:r>
            <a:r>
              <a:rPr sz="2600" spc="-10" dirty="0">
                <a:latin typeface="Calibri"/>
                <a:cs typeface="Calibri"/>
              </a:rPr>
              <a:t>mammogram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below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4363" y="4076700"/>
            <a:ext cx="6513830" cy="2903220"/>
            <a:chOff x="1814363" y="4076700"/>
            <a:chExt cx="6513830" cy="2903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4363" y="4076700"/>
              <a:ext cx="2448264" cy="29032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5641" y="4076700"/>
              <a:ext cx="2442291" cy="29032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91583" y="5112258"/>
              <a:ext cx="1567180" cy="848994"/>
            </a:xfrm>
            <a:custGeom>
              <a:avLst/>
              <a:gdLst/>
              <a:ahLst/>
              <a:cxnLst/>
              <a:rect l="l" t="t" r="r" b="b"/>
              <a:pathLst>
                <a:path w="1567179" h="848995">
                  <a:moveTo>
                    <a:pt x="1566672" y="424434"/>
                  </a:moveTo>
                  <a:lnTo>
                    <a:pt x="1175004" y="0"/>
                  </a:lnTo>
                  <a:lnTo>
                    <a:pt x="1175004" y="211836"/>
                  </a:lnTo>
                  <a:lnTo>
                    <a:pt x="0" y="211836"/>
                  </a:lnTo>
                  <a:lnTo>
                    <a:pt x="0" y="637032"/>
                  </a:lnTo>
                  <a:lnTo>
                    <a:pt x="1175004" y="637032"/>
                  </a:lnTo>
                  <a:lnTo>
                    <a:pt x="1175004" y="848868"/>
                  </a:lnTo>
                  <a:lnTo>
                    <a:pt x="1566672" y="424434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84725" y="5095494"/>
              <a:ext cx="1582420" cy="882650"/>
            </a:xfrm>
            <a:custGeom>
              <a:avLst/>
              <a:gdLst/>
              <a:ahLst/>
              <a:cxnLst/>
              <a:rect l="l" t="t" r="r" b="b"/>
              <a:pathLst>
                <a:path w="1582420" h="882650">
                  <a:moveTo>
                    <a:pt x="1181862" y="222503"/>
                  </a:moveTo>
                  <a:lnTo>
                    <a:pt x="0" y="222503"/>
                  </a:lnTo>
                  <a:lnTo>
                    <a:pt x="0" y="659891"/>
                  </a:lnTo>
                  <a:lnTo>
                    <a:pt x="6858" y="659891"/>
                  </a:lnTo>
                  <a:lnTo>
                    <a:pt x="6858" y="235457"/>
                  </a:lnTo>
                  <a:lnTo>
                    <a:pt x="12953" y="228599"/>
                  </a:lnTo>
                  <a:lnTo>
                    <a:pt x="12953" y="235457"/>
                  </a:lnTo>
                  <a:lnTo>
                    <a:pt x="1175766" y="235457"/>
                  </a:lnTo>
                  <a:lnTo>
                    <a:pt x="1175766" y="228599"/>
                  </a:lnTo>
                  <a:lnTo>
                    <a:pt x="1181862" y="222503"/>
                  </a:lnTo>
                  <a:close/>
                </a:path>
                <a:path w="1582420" h="882650">
                  <a:moveTo>
                    <a:pt x="12953" y="235457"/>
                  </a:moveTo>
                  <a:lnTo>
                    <a:pt x="12953" y="228599"/>
                  </a:lnTo>
                  <a:lnTo>
                    <a:pt x="6858" y="235457"/>
                  </a:lnTo>
                  <a:lnTo>
                    <a:pt x="12953" y="235457"/>
                  </a:lnTo>
                  <a:close/>
                </a:path>
                <a:path w="1582420" h="882650">
                  <a:moveTo>
                    <a:pt x="12953" y="646937"/>
                  </a:moveTo>
                  <a:lnTo>
                    <a:pt x="12953" y="235457"/>
                  </a:lnTo>
                  <a:lnTo>
                    <a:pt x="6858" y="235457"/>
                  </a:lnTo>
                  <a:lnTo>
                    <a:pt x="6858" y="646937"/>
                  </a:lnTo>
                  <a:lnTo>
                    <a:pt x="12953" y="646937"/>
                  </a:lnTo>
                  <a:close/>
                </a:path>
                <a:path w="1582420" h="882650">
                  <a:moveTo>
                    <a:pt x="1187958" y="850240"/>
                  </a:moveTo>
                  <a:lnTo>
                    <a:pt x="1187958" y="646937"/>
                  </a:lnTo>
                  <a:lnTo>
                    <a:pt x="6858" y="646937"/>
                  </a:lnTo>
                  <a:lnTo>
                    <a:pt x="12953" y="653795"/>
                  </a:lnTo>
                  <a:lnTo>
                    <a:pt x="12953" y="659891"/>
                  </a:lnTo>
                  <a:lnTo>
                    <a:pt x="1175766" y="659891"/>
                  </a:lnTo>
                  <a:lnTo>
                    <a:pt x="1175766" y="653795"/>
                  </a:lnTo>
                  <a:lnTo>
                    <a:pt x="1181862" y="659891"/>
                  </a:lnTo>
                  <a:lnTo>
                    <a:pt x="1181862" y="856858"/>
                  </a:lnTo>
                  <a:lnTo>
                    <a:pt x="1187958" y="850240"/>
                  </a:lnTo>
                  <a:close/>
                </a:path>
                <a:path w="1582420" h="882650">
                  <a:moveTo>
                    <a:pt x="12953" y="659891"/>
                  </a:moveTo>
                  <a:lnTo>
                    <a:pt x="12953" y="653795"/>
                  </a:lnTo>
                  <a:lnTo>
                    <a:pt x="6858" y="646937"/>
                  </a:lnTo>
                  <a:lnTo>
                    <a:pt x="6858" y="659891"/>
                  </a:lnTo>
                  <a:lnTo>
                    <a:pt x="12953" y="659891"/>
                  </a:lnTo>
                  <a:close/>
                </a:path>
                <a:path w="1582420" h="882650">
                  <a:moveTo>
                    <a:pt x="1581912" y="441197"/>
                  </a:moveTo>
                  <a:lnTo>
                    <a:pt x="1175766" y="0"/>
                  </a:lnTo>
                  <a:lnTo>
                    <a:pt x="1175766" y="222503"/>
                  </a:lnTo>
                  <a:lnTo>
                    <a:pt x="1177290" y="222503"/>
                  </a:lnTo>
                  <a:lnTo>
                    <a:pt x="1177290" y="20573"/>
                  </a:lnTo>
                  <a:lnTo>
                    <a:pt x="1187958" y="16763"/>
                  </a:lnTo>
                  <a:lnTo>
                    <a:pt x="1187958" y="32155"/>
                  </a:lnTo>
                  <a:lnTo>
                    <a:pt x="1564746" y="441197"/>
                  </a:lnTo>
                  <a:lnTo>
                    <a:pt x="1568958" y="436625"/>
                  </a:lnTo>
                  <a:lnTo>
                    <a:pt x="1568958" y="455269"/>
                  </a:lnTo>
                  <a:lnTo>
                    <a:pt x="1581912" y="441197"/>
                  </a:lnTo>
                  <a:close/>
                </a:path>
                <a:path w="1582420" h="882650">
                  <a:moveTo>
                    <a:pt x="1181862" y="235457"/>
                  </a:moveTo>
                  <a:lnTo>
                    <a:pt x="1181862" y="222503"/>
                  </a:lnTo>
                  <a:lnTo>
                    <a:pt x="1175766" y="228599"/>
                  </a:lnTo>
                  <a:lnTo>
                    <a:pt x="1175766" y="235457"/>
                  </a:lnTo>
                  <a:lnTo>
                    <a:pt x="1181862" y="235457"/>
                  </a:lnTo>
                  <a:close/>
                </a:path>
                <a:path w="1582420" h="882650">
                  <a:moveTo>
                    <a:pt x="1181862" y="659891"/>
                  </a:moveTo>
                  <a:lnTo>
                    <a:pt x="1175766" y="653795"/>
                  </a:lnTo>
                  <a:lnTo>
                    <a:pt x="1175766" y="659891"/>
                  </a:lnTo>
                  <a:lnTo>
                    <a:pt x="1181862" y="659891"/>
                  </a:lnTo>
                  <a:close/>
                </a:path>
                <a:path w="1582420" h="882650">
                  <a:moveTo>
                    <a:pt x="1181862" y="856858"/>
                  </a:moveTo>
                  <a:lnTo>
                    <a:pt x="1181862" y="659891"/>
                  </a:lnTo>
                  <a:lnTo>
                    <a:pt x="1175766" y="659891"/>
                  </a:lnTo>
                  <a:lnTo>
                    <a:pt x="1175766" y="882395"/>
                  </a:lnTo>
                  <a:lnTo>
                    <a:pt x="1177290" y="880740"/>
                  </a:lnTo>
                  <a:lnTo>
                    <a:pt x="1177290" y="861821"/>
                  </a:lnTo>
                  <a:lnTo>
                    <a:pt x="1181862" y="856858"/>
                  </a:lnTo>
                  <a:close/>
                </a:path>
                <a:path w="1582420" h="882650">
                  <a:moveTo>
                    <a:pt x="1187958" y="32155"/>
                  </a:moveTo>
                  <a:lnTo>
                    <a:pt x="1187958" y="16763"/>
                  </a:lnTo>
                  <a:lnTo>
                    <a:pt x="1177290" y="20573"/>
                  </a:lnTo>
                  <a:lnTo>
                    <a:pt x="1187958" y="32155"/>
                  </a:lnTo>
                  <a:close/>
                </a:path>
                <a:path w="1582420" h="882650">
                  <a:moveTo>
                    <a:pt x="1187958" y="235457"/>
                  </a:moveTo>
                  <a:lnTo>
                    <a:pt x="1187958" y="32155"/>
                  </a:lnTo>
                  <a:lnTo>
                    <a:pt x="1177290" y="20573"/>
                  </a:lnTo>
                  <a:lnTo>
                    <a:pt x="1177290" y="222503"/>
                  </a:lnTo>
                  <a:lnTo>
                    <a:pt x="1181862" y="222503"/>
                  </a:lnTo>
                  <a:lnTo>
                    <a:pt x="1181862" y="235457"/>
                  </a:lnTo>
                  <a:lnTo>
                    <a:pt x="1187958" y="235457"/>
                  </a:lnTo>
                  <a:close/>
                </a:path>
                <a:path w="1582420" h="882650">
                  <a:moveTo>
                    <a:pt x="1568958" y="455269"/>
                  </a:moveTo>
                  <a:lnTo>
                    <a:pt x="1568958" y="445769"/>
                  </a:lnTo>
                  <a:lnTo>
                    <a:pt x="1564746" y="441197"/>
                  </a:lnTo>
                  <a:lnTo>
                    <a:pt x="1177290" y="861821"/>
                  </a:lnTo>
                  <a:lnTo>
                    <a:pt x="1187958" y="865631"/>
                  </a:lnTo>
                  <a:lnTo>
                    <a:pt x="1187958" y="869151"/>
                  </a:lnTo>
                  <a:lnTo>
                    <a:pt x="1568958" y="455269"/>
                  </a:lnTo>
                  <a:close/>
                </a:path>
                <a:path w="1582420" h="882650">
                  <a:moveTo>
                    <a:pt x="1187958" y="869151"/>
                  </a:moveTo>
                  <a:lnTo>
                    <a:pt x="1187958" y="865631"/>
                  </a:lnTo>
                  <a:lnTo>
                    <a:pt x="1177290" y="861821"/>
                  </a:lnTo>
                  <a:lnTo>
                    <a:pt x="1177290" y="880740"/>
                  </a:lnTo>
                  <a:lnTo>
                    <a:pt x="1187958" y="869151"/>
                  </a:lnTo>
                  <a:close/>
                </a:path>
                <a:path w="1582420" h="882650">
                  <a:moveTo>
                    <a:pt x="1568958" y="445769"/>
                  </a:moveTo>
                  <a:lnTo>
                    <a:pt x="1568958" y="436625"/>
                  </a:lnTo>
                  <a:lnTo>
                    <a:pt x="1564746" y="441197"/>
                  </a:lnTo>
                  <a:lnTo>
                    <a:pt x="1568958" y="4457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14341" y="5379211"/>
            <a:ext cx="92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b="1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1800" b="1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1.0</a:t>
            </a:r>
            <a:r>
              <a:rPr sz="1800" b="1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800" b="1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2632" y="5242052"/>
            <a:ext cx="888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5080" indent="-20193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Original  </a:t>
            </a: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5664" y="5242052"/>
            <a:ext cx="9791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Negative  </a:t>
            </a:r>
            <a:r>
              <a:rPr sz="1800" b="1" spc="-10" dirty="0">
                <a:latin typeface="Arial"/>
                <a:cs typeface="Arial"/>
              </a:rPr>
              <a:t>Image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7200" y="2076450"/>
            <a:ext cx="265430" cy="5238750"/>
            <a:chOff x="457200" y="2076450"/>
            <a:chExt cx="265430" cy="52387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7117079"/>
              <a:ext cx="260603" cy="1981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4058" y="2083308"/>
              <a:ext cx="252729" cy="5035550"/>
            </a:xfrm>
            <a:custGeom>
              <a:avLst/>
              <a:gdLst/>
              <a:ahLst/>
              <a:cxnLst/>
              <a:rect l="l" t="t" r="r" b="b"/>
              <a:pathLst>
                <a:path w="252729" h="5035550">
                  <a:moveTo>
                    <a:pt x="252222" y="5035296"/>
                  </a:moveTo>
                  <a:lnTo>
                    <a:pt x="252222" y="0"/>
                  </a:lnTo>
                  <a:lnTo>
                    <a:pt x="0" y="0"/>
                  </a:lnTo>
                  <a:lnTo>
                    <a:pt x="0" y="5035296"/>
                  </a:lnTo>
                  <a:lnTo>
                    <a:pt x="252222" y="5035296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200" y="2076450"/>
              <a:ext cx="265430" cy="5048250"/>
            </a:xfrm>
            <a:custGeom>
              <a:avLst/>
              <a:gdLst/>
              <a:ahLst/>
              <a:cxnLst/>
              <a:rect l="l" t="t" r="r" b="b"/>
              <a:pathLst>
                <a:path w="265430" h="5048250">
                  <a:moveTo>
                    <a:pt x="265176" y="5048250"/>
                  </a:moveTo>
                  <a:lnTo>
                    <a:pt x="265175" y="0"/>
                  </a:lnTo>
                  <a:lnTo>
                    <a:pt x="0" y="0"/>
                  </a:lnTo>
                  <a:lnTo>
                    <a:pt x="0" y="5048250"/>
                  </a:lnTo>
                  <a:lnTo>
                    <a:pt x="6858" y="5048250"/>
                  </a:lnTo>
                  <a:lnTo>
                    <a:pt x="6857" y="12954"/>
                  </a:lnTo>
                  <a:lnTo>
                    <a:pt x="12954" y="6857"/>
                  </a:lnTo>
                  <a:lnTo>
                    <a:pt x="12954" y="12954"/>
                  </a:lnTo>
                  <a:lnTo>
                    <a:pt x="252984" y="12954"/>
                  </a:lnTo>
                  <a:lnTo>
                    <a:pt x="252984" y="6857"/>
                  </a:lnTo>
                  <a:lnTo>
                    <a:pt x="259079" y="12954"/>
                  </a:lnTo>
                  <a:lnTo>
                    <a:pt x="259080" y="5048250"/>
                  </a:lnTo>
                  <a:lnTo>
                    <a:pt x="265176" y="5048250"/>
                  </a:lnTo>
                  <a:close/>
                </a:path>
                <a:path w="265430" h="5048250">
                  <a:moveTo>
                    <a:pt x="12954" y="12954"/>
                  </a:moveTo>
                  <a:lnTo>
                    <a:pt x="12954" y="6857"/>
                  </a:lnTo>
                  <a:lnTo>
                    <a:pt x="6857" y="12954"/>
                  </a:lnTo>
                  <a:lnTo>
                    <a:pt x="12954" y="12954"/>
                  </a:lnTo>
                  <a:close/>
                </a:path>
                <a:path w="265430" h="5048250">
                  <a:moveTo>
                    <a:pt x="12954" y="5036058"/>
                  </a:moveTo>
                  <a:lnTo>
                    <a:pt x="12954" y="12954"/>
                  </a:lnTo>
                  <a:lnTo>
                    <a:pt x="6857" y="12954"/>
                  </a:lnTo>
                  <a:lnTo>
                    <a:pt x="6858" y="5036058"/>
                  </a:lnTo>
                  <a:lnTo>
                    <a:pt x="12954" y="5036058"/>
                  </a:lnTo>
                  <a:close/>
                </a:path>
                <a:path w="265430" h="5048250">
                  <a:moveTo>
                    <a:pt x="259080" y="5036058"/>
                  </a:moveTo>
                  <a:lnTo>
                    <a:pt x="6858" y="5036058"/>
                  </a:lnTo>
                  <a:lnTo>
                    <a:pt x="12954" y="5042154"/>
                  </a:lnTo>
                  <a:lnTo>
                    <a:pt x="12954" y="5048250"/>
                  </a:lnTo>
                  <a:lnTo>
                    <a:pt x="252984" y="5048250"/>
                  </a:lnTo>
                  <a:lnTo>
                    <a:pt x="252984" y="5042154"/>
                  </a:lnTo>
                  <a:lnTo>
                    <a:pt x="259080" y="5036058"/>
                  </a:lnTo>
                  <a:close/>
                </a:path>
                <a:path w="265430" h="5048250">
                  <a:moveTo>
                    <a:pt x="12954" y="5048250"/>
                  </a:moveTo>
                  <a:lnTo>
                    <a:pt x="12954" y="5042154"/>
                  </a:lnTo>
                  <a:lnTo>
                    <a:pt x="6858" y="5036058"/>
                  </a:lnTo>
                  <a:lnTo>
                    <a:pt x="6858" y="5048250"/>
                  </a:lnTo>
                  <a:lnTo>
                    <a:pt x="12954" y="5048250"/>
                  </a:lnTo>
                  <a:close/>
                </a:path>
                <a:path w="265430" h="5048250">
                  <a:moveTo>
                    <a:pt x="259079" y="12954"/>
                  </a:moveTo>
                  <a:lnTo>
                    <a:pt x="252984" y="6857"/>
                  </a:lnTo>
                  <a:lnTo>
                    <a:pt x="252984" y="12954"/>
                  </a:lnTo>
                  <a:lnTo>
                    <a:pt x="259079" y="12954"/>
                  </a:lnTo>
                  <a:close/>
                </a:path>
                <a:path w="265430" h="5048250">
                  <a:moveTo>
                    <a:pt x="259080" y="5036058"/>
                  </a:moveTo>
                  <a:lnTo>
                    <a:pt x="259079" y="12954"/>
                  </a:lnTo>
                  <a:lnTo>
                    <a:pt x="252984" y="12954"/>
                  </a:lnTo>
                  <a:lnTo>
                    <a:pt x="252984" y="5036058"/>
                  </a:lnTo>
                  <a:lnTo>
                    <a:pt x="259080" y="5036058"/>
                  </a:lnTo>
                  <a:close/>
                </a:path>
                <a:path w="265430" h="5048250">
                  <a:moveTo>
                    <a:pt x="259080" y="5048250"/>
                  </a:moveTo>
                  <a:lnTo>
                    <a:pt x="259080" y="5036058"/>
                  </a:lnTo>
                  <a:lnTo>
                    <a:pt x="252984" y="5042154"/>
                  </a:lnTo>
                  <a:lnTo>
                    <a:pt x="252984" y="5048250"/>
                  </a:lnTo>
                  <a:lnTo>
                    <a:pt x="259080" y="5048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5512" y="2163570"/>
            <a:ext cx="196215" cy="4875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taken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Gonzalez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Woods,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Digital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(2002)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90497"/>
            <a:ext cx="27000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5" dirty="0"/>
              <a:t>Thresholding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179" y="2285888"/>
            <a:ext cx="6488738" cy="42435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902" y="2299208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2100">
              <a:latin typeface="Wingdings"/>
              <a:cs typeface="Wingding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8627" y="3578352"/>
            <a:ext cx="4103370" cy="8031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3902" y="6746240"/>
            <a:ext cx="6983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Arial MT"/>
                <a:cs typeface="Arial MT"/>
              </a:rPr>
              <a:t>Implemented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as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imageJ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method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ourier New"/>
                <a:cs typeface="Courier New"/>
              </a:rPr>
              <a:t>threshold(</a:t>
            </a:r>
            <a:r>
              <a:rPr sz="2400" b="1" spc="-45" dirty="0">
                <a:solidFill>
                  <a:srgbClr val="00B0F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00B0F0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45669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5" dirty="0"/>
              <a:t>Thresholding</a:t>
            </a:r>
            <a:r>
              <a:rPr sz="3900" spc="-90" dirty="0"/>
              <a:t> </a:t>
            </a:r>
            <a:r>
              <a:rPr sz="3900" dirty="0"/>
              <a:t>Example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071" y="1992025"/>
            <a:ext cx="6526161" cy="5083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18464"/>
            <a:ext cx="5570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Thresholding</a:t>
            </a:r>
            <a:r>
              <a:rPr sz="3600" spc="-30" dirty="0"/>
              <a:t> </a:t>
            </a:r>
            <a:r>
              <a:rPr sz="3600" dirty="0"/>
              <a:t>and</a:t>
            </a:r>
            <a:r>
              <a:rPr sz="3600" spc="-40" dirty="0"/>
              <a:t> </a:t>
            </a:r>
            <a:r>
              <a:rPr sz="3600" spc="-5" dirty="0"/>
              <a:t>Histograms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28802" y="1686560"/>
            <a:ext cx="37699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67665" algn="l"/>
                <a:tab pos="368300" algn="l"/>
                <a:tab pos="3201670" algn="l"/>
              </a:tabLst>
            </a:pPr>
            <a:r>
              <a:rPr sz="2800" spc="-5" dirty="0">
                <a:latin typeface="Calibri"/>
                <a:cs typeface="Calibri"/>
              </a:rPr>
              <a:t>Example with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</a:t>
            </a:r>
            <a:r>
              <a:rPr sz="2775" i="1" baseline="-21021" dirty="0">
                <a:latin typeface="Calibri"/>
                <a:cs typeface="Calibri"/>
              </a:rPr>
              <a:t>th</a:t>
            </a:r>
            <a:r>
              <a:rPr sz="2775" i="1" spc="330" baseline="-21021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	128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102" y="4758944"/>
            <a:ext cx="83216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80365" algn="l"/>
                <a:tab pos="381000" algn="l"/>
              </a:tabLst>
            </a:pPr>
            <a:r>
              <a:rPr sz="2800" spc="-5" dirty="0">
                <a:latin typeface="Calibri"/>
                <a:cs typeface="Calibri"/>
              </a:rPr>
              <a:t>Thresholding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splits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histogram,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merges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halves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</a:t>
            </a:r>
            <a:r>
              <a:rPr sz="2775" i="1" baseline="-21021" dirty="0">
                <a:latin typeface="Calibri"/>
                <a:cs typeface="Calibri"/>
              </a:rPr>
              <a:t>0</a:t>
            </a:r>
            <a:r>
              <a:rPr sz="2775" i="1" spc="322" baseline="-21021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a</a:t>
            </a:r>
            <a:r>
              <a:rPr sz="2775" i="1" baseline="-21021" dirty="0">
                <a:latin typeface="Calibri"/>
                <a:cs typeface="Calibri"/>
              </a:rPr>
              <a:t>1</a:t>
            </a:r>
            <a:endParaRPr sz="2775" baseline="-21021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1427" y="2356103"/>
            <a:ext cx="4809744" cy="26319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9883" y="5406910"/>
            <a:ext cx="3945175" cy="1704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90497"/>
            <a:ext cx="685228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Basic</a:t>
            </a:r>
            <a:r>
              <a:rPr sz="3900" spc="-25" dirty="0"/>
              <a:t> </a:t>
            </a:r>
            <a:r>
              <a:rPr sz="3900" spc="-5" dirty="0"/>
              <a:t>Grey</a:t>
            </a:r>
            <a:r>
              <a:rPr sz="3900" spc="-15" dirty="0"/>
              <a:t> </a:t>
            </a:r>
            <a:r>
              <a:rPr sz="3900" dirty="0"/>
              <a:t>Level</a:t>
            </a:r>
            <a:r>
              <a:rPr sz="3900" spc="-20" dirty="0"/>
              <a:t> </a:t>
            </a:r>
            <a:r>
              <a:rPr sz="3900" spc="-5" dirty="0"/>
              <a:t>Transformations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68502" y="2088998"/>
            <a:ext cx="6978650" cy="327279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21945" indent="-284480">
              <a:lnSpc>
                <a:spcPct val="100000"/>
              </a:lnSpc>
              <a:spcBef>
                <a:spcPts val="855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22580" algn="l"/>
              </a:tabLst>
            </a:pPr>
            <a:r>
              <a:rPr sz="3000" dirty="0">
                <a:latin typeface="Calibri"/>
                <a:cs typeface="Calibri"/>
              </a:rPr>
              <a:t>3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most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common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gray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level</a:t>
            </a:r>
            <a:r>
              <a:rPr sz="3000" spc="-4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transformation:</a:t>
            </a:r>
            <a:endParaRPr sz="3000">
              <a:latin typeface="Calibri"/>
              <a:cs typeface="Calibri"/>
            </a:endParaRPr>
          </a:p>
          <a:p>
            <a:pPr marL="729615" lvl="1" indent="-347980">
              <a:lnSpc>
                <a:spcPct val="100000"/>
              </a:lnSpc>
              <a:spcBef>
                <a:spcPts val="65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29615" algn="l"/>
                <a:tab pos="730250" algn="l"/>
              </a:tabLst>
            </a:pPr>
            <a:r>
              <a:rPr sz="2600" spc="-10" dirty="0">
                <a:latin typeface="Calibri"/>
                <a:cs typeface="Calibri"/>
              </a:rPr>
              <a:t>Linear</a:t>
            </a:r>
            <a:endParaRPr sz="2600">
              <a:latin typeface="Calibri"/>
              <a:cs typeface="Calibri"/>
            </a:endParaRPr>
          </a:p>
          <a:p>
            <a:pPr marL="1025525" lvl="2" indent="-294640">
              <a:lnSpc>
                <a:spcPct val="100000"/>
              </a:lnSpc>
              <a:spcBef>
                <a:spcPts val="570"/>
              </a:spcBef>
              <a:buClr>
                <a:srgbClr val="CCCC00"/>
              </a:buClr>
              <a:buSzPct val="69565"/>
              <a:buFont typeface="Wingdings"/>
              <a:buChar char=""/>
              <a:tabLst>
                <a:tab pos="1025525" algn="l"/>
                <a:tab pos="1026160" algn="l"/>
              </a:tabLst>
            </a:pPr>
            <a:r>
              <a:rPr sz="2300" spc="-5" dirty="0">
                <a:latin typeface="Calibri"/>
                <a:cs typeface="Calibri"/>
              </a:rPr>
              <a:t>Negative/Identity</a:t>
            </a:r>
            <a:endParaRPr sz="2300">
              <a:latin typeface="Calibri"/>
              <a:cs typeface="Calibri"/>
            </a:endParaRPr>
          </a:p>
          <a:p>
            <a:pPr marL="729615" lvl="1" indent="-347980">
              <a:lnSpc>
                <a:spcPct val="100000"/>
              </a:lnSpc>
              <a:spcBef>
                <a:spcPts val="60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29615" algn="l"/>
                <a:tab pos="730250" algn="l"/>
              </a:tabLst>
            </a:pPr>
            <a:r>
              <a:rPr sz="2600" spc="-10" dirty="0">
                <a:latin typeface="Calibri"/>
                <a:cs typeface="Calibri"/>
              </a:rPr>
              <a:t>Logarithmic</a:t>
            </a:r>
            <a:endParaRPr sz="2600">
              <a:latin typeface="Calibri"/>
              <a:cs typeface="Calibri"/>
            </a:endParaRPr>
          </a:p>
          <a:p>
            <a:pPr marL="1025525" lvl="2" indent="-294640">
              <a:lnSpc>
                <a:spcPct val="100000"/>
              </a:lnSpc>
              <a:spcBef>
                <a:spcPts val="570"/>
              </a:spcBef>
              <a:buClr>
                <a:srgbClr val="CCCC00"/>
              </a:buClr>
              <a:buSzPct val="69565"/>
              <a:buFont typeface="Wingdings"/>
              <a:buChar char=""/>
              <a:tabLst>
                <a:tab pos="1025525" algn="l"/>
                <a:tab pos="1026160" algn="l"/>
              </a:tabLst>
            </a:pPr>
            <a:r>
              <a:rPr sz="2300" spc="-10" dirty="0">
                <a:latin typeface="Calibri"/>
                <a:cs typeface="Calibri"/>
              </a:rPr>
              <a:t>Log/Inverse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log</a:t>
            </a:r>
            <a:endParaRPr sz="2300">
              <a:latin typeface="Calibri"/>
              <a:cs typeface="Calibri"/>
            </a:endParaRPr>
          </a:p>
          <a:p>
            <a:pPr marL="729615" lvl="1" indent="-347980">
              <a:lnSpc>
                <a:spcPct val="100000"/>
              </a:lnSpc>
              <a:spcBef>
                <a:spcPts val="61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29615" algn="l"/>
                <a:tab pos="730250" algn="l"/>
              </a:tabLst>
            </a:pPr>
            <a:r>
              <a:rPr sz="2600" spc="-5" dirty="0">
                <a:latin typeface="Calibri"/>
                <a:cs typeface="Calibri"/>
              </a:rPr>
              <a:t>Power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law</a:t>
            </a:r>
            <a:endParaRPr sz="2600">
              <a:latin typeface="Calibri"/>
              <a:cs typeface="Calibri"/>
            </a:endParaRPr>
          </a:p>
          <a:p>
            <a:pPr marL="1025525" lvl="2" indent="-294640">
              <a:lnSpc>
                <a:spcPct val="100000"/>
              </a:lnSpc>
              <a:spcBef>
                <a:spcPts val="570"/>
              </a:spcBef>
              <a:buClr>
                <a:srgbClr val="CCCC00"/>
              </a:buClr>
              <a:buSzPct val="69565"/>
              <a:buFont typeface="Wingdings"/>
              <a:buChar char=""/>
              <a:tabLst>
                <a:tab pos="1025525" algn="l"/>
                <a:tab pos="1026160" algn="l"/>
              </a:tabLst>
            </a:pPr>
            <a:r>
              <a:rPr sz="2300" spc="5" dirty="0">
                <a:latin typeface="Calibri"/>
                <a:cs typeface="Calibri"/>
              </a:rPr>
              <a:t>n</a:t>
            </a:r>
            <a:r>
              <a:rPr sz="2250" spc="7" baseline="25925" dirty="0">
                <a:latin typeface="Calibri"/>
                <a:cs typeface="Calibri"/>
              </a:rPr>
              <a:t>th</a:t>
            </a:r>
            <a:r>
              <a:rPr sz="2250" spc="247" baseline="2592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power/n</a:t>
            </a:r>
            <a:r>
              <a:rPr sz="2250" baseline="25925" dirty="0">
                <a:latin typeface="Calibri"/>
                <a:cs typeface="Calibri"/>
              </a:rPr>
              <a:t>th</a:t>
            </a:r>
            <a:r>
              <a:rPr sz="2250" spc="262" baseline="2592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root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4394" y="3012948"/>
            <a:ext cx="4036369" cy="39745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7200" y="2076450"/>
            <a:ext cx="265430" cy="5238750"/>
            <a:chOff x="457200" y="2076450"/>
            <a:chExt cx="265430" cy="52387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117079"/>
              <a:ext cx="262127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4058" y="2083308"/>
              <a:ext cx="252729" cy="5035550"/>
            </a:xfrm>
            <a:custGeom>
              <a:avLst/>
              <a:gdLst/>
              <a:ahLst/>
              <a:cxnLst/>
              <a:rect l="l" t="t" r="r" b="b"/>
              <a:pathLst>
                <a:path w="252729" h="5035550">
                  <a:moveTo>
                    <a:pt x="252222" y="5035296"/>
                  </a:moveTo>
                  <a:lnTo>
                    <a:pt x="252222" y="0"/>
                  </a:lnTo>
                  <a:lnTo>
                    <a:pt x="0" y="0"/>
                  </a:lnTo>
                  <a:lnTo>
                    <a:pt x="0" y="5035296"/>
                  </a:lnTo>
                  <a:lnTo>
                    <a:pt x="252222" y="5035296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2076450"/>
              <a:ext cx="265430" cy="5048250"/>
            </a:xfrm>
            <a:custGeom>
              <a:avLst/>
              <a:gdLst/>
              <a:ahLst/>
              <a:cxnLst/>
              <a:rect l="l" t="t" r="r" b="b"/>
              <a:pathLst>
                <a:path w="265430" h="5048250">
                  <a:moveTo>
                    <a:pt x="265176" y="5048250"/>
                  </a:moveTo>
                  <a:lnTo>
                    <a:pt x="265175" y="0"/>
                  </a:lnTo>
                  <a:lnTo>
                    <a:pt x="0" y="0"/>
                  </a:lnTo>
                  <a:lnTo>
                    <a:pt x="0" y="5048250"/>
                  </a:lnTo>
                  <a:lnTo>
                    <a:pt x="6858" y="5048250"/>
                  </a:lnTo>
                  <a:lnTo>
                    <a:pt x="6857" y="12954"/>
                  </a:lnTo>
                  <a:lnTo>
                    <a:pt x="12954" y="6857"/>
                  </a:lnTo>
                  <a:lnTo>
                    <a:pt x="12954" y="12954"/>
                  </a:lnTo>
                  <a:lnTo>
                    <a:pt x="252984" y="12954"/>
                  </a:lnTo>
                  <a:lnTo>
                    <a:pt x="252984" y="6857"/>
                  </a:lnTo>
                  <a:lnTo>
                    <a:pt x="259079" y="12954"/>
                  </a:lnTo>
                  <a:lnTo>
                    <a:pt x="259080" y="5048250"/>
                  </a:lnTo>
                  <a:lnTo>
                    <a:pt x="265176" y="5048250"/>
                  </a:lnTo>
                  <a:close/>
                </a:path>
                <a:path w="265430" h="5048250">
                  <a:moveTo>
                    <a:pt x="12954" y="12954"/>
                  </a:moveTo>
                  <a:lnTo>
                    <a:pt x="12954" y="6857"/>
                  </a:lnTo>
                  <a:lnTo>
                    <a:pt x="6857" y="12954"/>
                  </a:lnTo>
                  <a:lnTo>
                    <a:pt x="12954" y="12954"/>
                  </a:lnTo>
                  <a:close/>
                </a:path>
                <a:path w="265430" h="5048250">
                  <a:moveTo>
                    <a:pt x="12954" y="5036058"/>
                  </a:moveTo>
                  <a:lnTo>
                    <a:pt x="12954" y="12954"/>
                  </a:lnTo>
                  <a:lnTo>
                    <a:pt x="6857" y="12954"/>
                  </a:lnTo>
                  <a:lnTo>
                    <a:pt x="6858" y="5036058"/>
                  </a:lnTo>
                  <a:lnTo>
                    <a:pt x="12954" y="5036058"/>
                  </a:lnTo>
                  <a:close/>
                </a:path>
                <a:path w="265430" h="5048250">
                  <a:moveTo>
                    <a:pt x="259080" y="5036058"/>
                  </a:moveTo>
                  <a:lnTo>
                    <a:pt x="6858" y="5036058"/>
                  </a:lnTo>
                  <a:lnTo>
                    <a:pt x="12954" y="5042154"/>
                  </a:lnTo>
                  <a:lnTo>
                    <a:pt x="12954" y="5048250"/>
                  </a:lnTo>
                  <a:lnTo>
                    <a:pt x="252984" y="5048250"/>
                  </a:lnTo>
                  <a:lnTo>
                    <a:pt x="252984" y="5042154"/>
                  </a:lnTo>
                  <a:lnTo>
                    <a:pt x="259080" y="5036058"/>
                  </a:lnTo>
                  <a:close/>
                </a:path>
                <a:path w="265430" h="5048250">
                  <a:moveTo>
                    <a:pt x="12954" y="5048250"/>
                  </a:moveTo>
                  <a:lnTo>
                    <a:pt x="12954" y="5042154"/>
                  </a:lnTo>
                  <a:lnTo>
                    <a:pt x="6858" y="5036058"/>
                  </a:lnTo>
                  <a:lnTo>
                    <a:pt x="6858" y="5048250"/>
                  </a:lnTo>
                  <a:lnTo>
                    <a:pt x="12954" y="5048250"/>
                  </a:lnTo>
                  <a:close/>
                </a:path>
                <a:path w="265430" h="5048250">
                  <a:moveTo>
                    <a:pt x="259079" y="12954"/>
                  </a:moveTo>
                  <a:lnTo>
                    <a:pt x="252984" y="6857"/>
                  </a:lnTo>
                  <a:lnTo>
                    <a:pt x="252984" y="12954"/>
                  </a:lnTo>
                  <a:lnTo>
                    <a:pt x="259079" y="12954"/>
                  </a:lnTo>
                  <a:close/>
                </a:path>
                <a:path w="265430" h="5048250">
                  <a:moveTo>
                    <a:pt x="259080" y="5036058"/>
                  </a:moveTo>
                  <a:lnTo>
                    <a:pt x="259079" y="12954"/>
                  </a:lnTo>
                  <a:lnTo>
                    <a:pt x="252984" y="12954"/>
                  </a:lnTo>
                  <a:lnTo>
                    <a:pt x="252984" y="5036058"/>
                  </a:lnTo>
                  <a:lnTo>
                    <a:pt x="259080" y="5036058"/>
                  </a:lnTo>
                  <a:close/>
                </a:path>
                <a:path w="265430" h="5048250">
                  <a:moveTo>
                    <a:pt x="259080" y="5048250"/>
                  </a:moveTo>
                  <a:lnTo>
                    <a:pt x="259080" y="5036058"/>
                  </a:lnTo>
                  <a:lnTo>
                    <a:pt x="252984" y="5042154"/>
                  </a:lnTo>
                  <a:lnTo>
                    <a:pt x="252984" y="5048250"/>
                  </a:lnTo>
                  <a:lnTo>
                    <a:pt x="259080" y="5048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6274" y="2163570"/>
            <a:ext cx="196215" cy="4875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taken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Gonzalez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Woods,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Digital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(2002)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217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Histograms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93902" y="5387136"/>
            <a:ext cx="6851650" cy="15621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  <a:tab pos="1303020" algn="l"/>
              </a:tabLst>
            </a:pPr>
            <a:r>
              <a:rPr sz="2800" spc="-5" dirty="0">
                <a:latin typeface="Calibri"/>
                <a:cs typeface="Calibri"/>
              </a:rPr>
              <a:t>E.g.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K	</a:t>
            </a:r>
            <a:r>
              <a:rPr sz="2800" dirty="0">
                <a:latin typeface="Calibri"/>
                <a:cs typeface="Calibri"/>
              </a:rPr>
              <a:t>= 16, 10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pixels have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intensity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Histograms: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only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statistical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information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No indication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location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pixels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0733" y="1824228"/>
            <a:ext cx="6704838" cy="35090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96631" y="3662425"/>
            <a:ext cx="7550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Intensity  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values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915415"/>
            <a:ext cx="59601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Logarithmic</a:t>
            </a:r>
            <a:r>
              <a:rPr sz="3900" spc="-75" dirty="0"/>
              <a:t> </a:t>
            </a:r>
            <a:r>
              <a:rPr sz="3900" spc="-5" dirty="0"/>
              <a:t>Transformations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612134" y="1762760"/>
            <a:ext cx="8437245" cy="190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604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5" dirty="0">
                <a:latin typeface="Calibri"/>
                <a:cs typeface="Calibri"/>
              </a:rPr>
              <a:t>Maps narrow </a:t>
            </a:r>
            <a:r>
              <a:rPr sz="2800" dirty="0">
                <a:latin typeface="Calibri"/>
                <a:cs typeface="Calibri"/>
              </a:rPr>
              <a:t>range </a:t>
            </a:r>
            <a:r>
              <a:rPr sz="2800" spc="-5" dirty="0">
                <a:latin typeface="Calibri"/>
                <a:cs typeface="Calibri"/>
              </a:rPr>
              <a:t>of input levels </a:t>
            </a:r>
            <a:r>
              <a:rPr sz="2800" dirty="0">
                <a:latin typeface="Calibri"/>
                <a:cs typeface="Calibri"/>
              </a:rPr>
              <a:t>=&gt; </a:t>
            </a:r>
            <a:r>
              <a:rPr sz="2800" spc="-5" dirty="0">
                <a:latin typeface="Calibri"/>
                <a:cs typeface="Calibri"/>
              </a:rPr>
              <a:t>wider </a:t>
            </a:r>
            <a:r>
              <a:rPr sz="2800" dirty="0">
                <a:latin typeface="Calibri"/>
                <a:cs typeface="Calibri"/>
              </a:rPr>
              <a:t>range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output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endParaRPr sz="2800">
              <a:latin typeface="Calibri"/>
              <a:cs typeface="Calibri"/>
            </a:endParaRPr>
          </a:p>
          <a:p>
            <a:pPr marL="198755" indent="-18669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dirty="0">
                <a:latin typeface="Calibri"/>
                <a:cs typeface="Calibri"/>
              </a:rPr>
              <a:t>Inverse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transformation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does opposite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transformation</a:t>
            </a:r>
            <a:endParaRPr sz="2800">
              <a:latin typeface="Calibri"/>
              <a:cs typeface="Calibri"/>
            </a:endParaRPr>
          </a:p>
          <a:p>
            <a:pPr marL="198755" indent="-18669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general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transformation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8345" y="3736357"/>
            <a:ext cx="25203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Times New Roman"/>
                <a:cs typeface="Times New Roman"/>
              </a:rPr>
              <a:t>s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=</a:t>
            </a:r>
            <a:r>
              <a:rPr sz="2800" i="1" spc="-2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c</a:t>
            </a:r>
            <a:r>
              <a:rPr sz="2800" i="1" spc="-2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*</a:t>
            </a:r>
            <a:r>
              <a:rPr sz="2800" i="1" spc="-2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log(1</a:t>
            </a:r>
            <a:r>
              <a:rPr sz="2800" i="1" spc="-2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+</a:t>
            </a:r>
            <a:r>
              <a:rPr sz="2800" i="1" spc="-2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r)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573" y="4240022"/>
            <a:ext cx="87452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69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5" dirty="0">
                <a:latin typeface="Calibri"/>
                <a:cs typeface="Calibri"/>
              </a:rPr>
              <a:t>Log transformation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Fourier </a:t>
            </a:r>
            <a:r>
              <a:rPr sz="2800" dirty="0">
                <a:latin typeface="Calibri"/>
                <a:cs typeface="Calibri"/>
              </a:rPr>
              <a:t>transform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shows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more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detail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450" y="4816590"/>
            <a:ext cx="2450638" cy="24605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123182" y="4816590"/>
            <a:ext cx="4287520" cy="2460625"/>
            <a:chOff x="4123182" y="4816590"/>
            <a:chExt cx="4287520" cy="24606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7306" y="4816590"/>
              <a:ext cx="2452903" cy="24605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29278" y="5623559"/>
              <a:ext cx="1780539" cy="848994"/>
            </a:xfrm>
            <a:custGeom>
              <a:avLst/>
              <a:gdLst/>
              <a:ahLst/>
              <a:cxnLst/>
              <a:rect l="l" t="t" r="r" b="b"/>
              <a:pathLst>
                <a:path w="1780539" h="848995">
                  <a:moveTo>
                    <a:pt x="1780032" y="424434"/>
                  </a:moveTo>
                  <a:lnTo>
                    <a:pt x="1335024" y="0"/>
                  </a:lnTo>
                  <a:lnTo>
                    <a:pt x="1335024" y="211836"/>
                  </a:lnTo>
                  <a:lnTo>
                    <a:pt x="0" y="211836"/>
                  </a:lnTo>
                  <a:lnTo>
                    <a:pt x="0" y="637032"/>
                  </a:lnTo>
                  <a:lnTo>
                    <a:pt x="1335024" y="637032"/>
                  </a:lnTo>
                  <a:lnTo>
                    <a:pt x="1335024" y="848868"/>
                  </a:lnTo>
                  <a:lnTo>
                    <a:pt x="1780032" y="424434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23182" y="5608320"/>
              <a:ext cx="1795780" cy="879475"/>
            </a:xfrm>
            <a:custGeom>
              <a:avLst/>
              <a:gdLst/>
              <a:ahLst/>
              <a:cxnLst/>
              <a:rect l="l" t="t" r="r" b="b"/>
              <a:pathLst>
                <a:path w="1795779" h="879475">
                  <a:moveTo>
                    <a:pt x="1341120" y="220979"/>
                  </a:moveTo>
                  <a:lnTo>
                    <a:pt x="0" y="220979"/>
                  </a:lnTo>
                  <a:lnTo>
                    <a:pt x="0" y="658367"/>
                  </a:lnTo>
                  <a:lnTo>
                    <a:pt x="6096" y="658367"/>
                  </a:lnTo>
                  <a:lnTo>
                    <a:pt x="6096" y="233933"/>
                  </a:lnTo>
                  <a:lnTo>
                    <a:pt x="12953" y="227075"/>
                  </a:lnTo>
                  <a:lnTo>
                    <a:pt x="12953" y="233933"/>
                  </a:lnTo>
                  <a:lnTo>
                    <a:pt x="1334262" y="233933"/>
                  </a:lnTo>
                  <a:lnTo>
                    <a:pt x="1334262" y="227075"/>
                  </a:lnTo>
                  <a:lnTo>
                    <a:pt x="1341120" y="220979"/>
                  </a:lnTo>
                  <a:close/>
                </a:path>
                <a:path w="1795779" h="879475">
                  <a:moveTo>
                    <a:pt x="12953" y="233933"/>
                  </a:moveTo>
                  <a:lnTo>
                    <a:pt x="12953" y="227075"/>
                  </a:lnTo>
                  <a:lnTo>
                    <a:pt x="6096" y="233933"/>
                  </a:lnTo>
                  <a:lnTo>
                    <a:pt x="12953" y="233933"/>
                  </a:lnTo>
                  <a:close/>
                </a:path>
                <a:path w="1795779" h="879475">
                  <a:moveTo>
                    <a:pt x="12953" y="645413"/>
                  </a:moveTo>
                  <a:lnTo>
                    <a:pt x="12953" y="233933"/>
                  </a:lnTo>
                  <a:lnTo>
                    <a:pt x="6096" y="233933"/>
                  </a:lnTo>
                  <a:lnTo>
                    <a:pt x="6096" y="645413"/>
                  </a:lnTo>
                  <a:lnTo>
                    <a:pt x="12953" y="645413"/>
                  </a:lnTo>
                  <a:close/>
                </a:path>
                <a:path w="1795779" h="879475">
                  <a:moveTo>
                    <a:pt x="1347216" y="849361"/>
                  </a:moveTo>
                  <a:lnTo>
                    <a:pt x="1347216" y="645413"/>
                  </a:lnTo>
                  <a:lnTo>
                    <a:pt x="6096" y="645413"/>
                  </a:lnTo>
                  <a:lnTo>
                    <a:pt x="12953" y="652271"/>
                  </a:lnTo>
                  <a:lnTo>
                    <a:pt x="12953" y="658367"/>
                  </a:lnTo>
                  <a:lnTo>
                    <a:pt x="1334262" y="658367"/>
                  </a:lnTo>
                  <a:lnTo>
                    <a:pt x="1334262" y="652271"/>
                  </a:lnTo>
                  <a:lnTo>
                    <a:pt x="1341120" y="658367"/>
                  </a:lnTo>
                  <a:lnTo>
                    <a:pt x="1341120" y="855175"/>
                  </a:lnTo>
                  <a:lnTo>
                    <a:pt x="1347216" y="849361"/>
                  </a:lnTo>
                  <a:close/>
                </a:path>
                <a:path w="1795779" h="879475">
                  <a:moveTo>
                    <a:pt x="12953" y="658367"/>
                  </a:moveTo>
                  <a:lnTo>
                    <a:pt x="12953" y="652271"/>
                  </a:lnTo>
                  <a:lnTo>
                    <a:pt x="6096" y="645413"/>
                  </a:lnTo>
                  <a:lnTo>
                    <a:pt x="6096" y="658367"/>
                  </a:lnTo>
                  <a:lnTo>
                    <a:pt x="12953" y="658367"/>
                  </a:lnTo>
                  <a:close/>
                </a:path>
                <a:path w="1795779" h="879475">
                  <a:moveTo>
                    <a:pt x="1795272" y="439673"/>
                  </a:moveTo>
                  <a:lnTo>
                    <a:pt x="1334262" y="0"/>
                  </a:lnTo>
                  <a:lnTo>
                    <a:pt x="1334262" y="220979"/>
                  </a:lnTo>
                  <a:lnTo>
                    <a:pt x="1336548" y="220979"/>
                  </a:lnTo>
                  <a:lnTo>
                    <a:pt x="1336548" y="19811"/>
                  </a:lnTo>
                  <a:lnTo>
                    <a:pt x="1347216" y="15239"/>
                  </a:lnTo>
                  <a:lnTo>
                    <a:pt x="1347216" y="29986"/>
                  </a:lnTo>
                  <a:lnTo>
                    <a:pt x="1776762" y="439673"/>
                  </a:lnTo>
                  <a:lnTo>
                    <a:pt x="1781556" y="435101"/>
                  </a:lnTo>
                  <a:lnTo>
                    <a:pt x="1781556" y="452755"/>
                  </a:lnTo>
                  <a:lnTo>
                    <a:pt x="1795272" y="439673"/>
                  </a:lnTo>
                  <a:close/>
                </a:path>
                <a:path w="1795779" h="879475">
                  <a:moveTo>
                    <a:pt x="1341120" y="233933"/>
                  </a:moveTo>
                  <a:lnTo>
                    <a:pt x="1341120" y="220979"/>
                  </a:lnTo>
                  <a:lnTo>
                    <a:pt x="1334262" y="227075"/>
                  </a:lnTo>
                  <a:lnTo>
                    <a:pt x="1334262" y="233933"/>
                  </a:lnTo>
                  <a:lnTo>
                    <a:pt x="1341120" y="233933"/>
                  </a:lnTo>
                  <a:close/>
                </a:path>
                <a:path w="1795779" h="879475">
                  <a:moveTo>
                    <a:pt x="1341120" y="658367"/>
                  </a:moveTo>
                  <a:lnTo>
                    <a:pt x="1334262" y="652271"/>
                  </a:lnTo>
                  <a:lnTo>
                    <a:pt x="1334262" y="658367"/>
                  </a:lnTo>
                  <a:lnTo>
                    <a:pt x="1341120" y="658367"/>
                  </a:lnTo>
                  <a:close/>
                </a:path>
                <a:path w="1795779" h="879475">
                  <a:moveTo>
                    <a:pt x="1341120" y="855175"/>
                  </a:moveTo>
                  <a:lnTo>
                    <a:pt x="1341120" y="658367"/>
                  </a:lnTo>
                  <a:lnTo>
                    <a:pt x="1334262" y="658367"/>
                  </a:lnTo>
                  <a:lnTo>
                    <a:pt x="1334262" y="879347"/>
                  </a:lnTo>
                  <a:lnTo>
                    <a:pt x="1336548" y="877167"/>
                  </a:lnTo>
                  <a:lnTo>
                    <a:pt x="1336548" y="859535"/>
                  </a:lnTo>
                  <a:lnTo>
                    <a:pt x="1341120" y="855175"/>
                  </a:lnTo>
                  <a:close/>
                </a:path>
                <a:path w="1795779" h="879475">
                  <a:moveTo>
                    <a:pt x="1347216" y="29986"/>
                  </a:moveTo>
                  <a:lnTo>
                    <a:pt x="1347216" y="15239"/>
                  </a:lnTo>
                  <a:lnTo>
                    <a:pt x="1336548" y="19811"/>
                  </a:lnTo>
                  <a:lnTo>
                    <a:pt x="1347216" y="29986"/>
                  </a:lnTo>
                  <a:close/>
                </a:path>
                <a:path w="1795779" h="879475">
                  <a:moveTo>
                    <a:pt x="1347216" y="233933"/>
                  </a:moveTo>
                  <a:lnTo>
                    <a:pt x="1347216" y="29986"/>
                  </a:lnTo>
                  <a:lnTo>
                    <a:pt x="1336548" y="19811"/>
                  </a:lnTo>
                  <a:lnTo>
                    <a:pt x="1336548" y="220979"/>
                  </a:lnTo>
                  <a:lnTo>
                    <a:pt x="1341120" y="220979"/>
                  </a:lnTo>
                  <a:lnTo>
                    <a:pt x="1341120" y="233933"/>
                  </a:lnTo>
                  <a:lnTo>
                    <a:pt x="1347216" y="233933"/>
                  </a:lnTo>
                  <a:close/>
                </a:path>
                <a:path w="1795779" h="879475">
                  <a:moveTo>
                    <a:pt x="1781556" y="452755"/>
                  </a:moveTo>
                  <a:lnTo>
                    <a:pt x="1781556" y="444245"/>
                  </a:lnTo>
                  <a:lnTo>
                    <a:pt x="1776762" y="439673"/>
                  </a:lnTo>
                  <a:lnTo>
                    <a:pt x="1336548" y="859535"/>
                  </a:lnTo>
                  <a:lnTo>
                    <a:pt x="1347216" y="864107"/>
                  </a:lnTo>
                  <a:lnTo>
                    <a:pt x="1347216" y="866993"/>
                  </a:lnTo>
                  <a:lnTo>
                    <a:pt x="1781556" y="452755"/>
                  </a:lnTo>
                  <a:close/>
                </a:path>
                <a:path w="1795779" h="879475">
                  <a:moveTo>
                    <a:pt x="1347216" y="866993"/>
                  </a:moveTo>
                  <a:lnTo>
                    <a:pt x="1347216" y="864107"/>
                  </a:lnTo>
                  <a:lnTo>
                    <a:pt x="1336548" y="859535"/>
                  </a:lnTo>
                  <a:lnTo>
                    <a:pt x="1336548" y="877167"/>
                  </a:lnTo>
                  <a:lnTo>
                    <a:pt x="1347216" y="866993"/>
                  </a:lnTo>
                  <a:close/>
                </a:path>
                <a:path w="1795779" h="879475">
                  <a:moveTo>
                    <a:pt x="1781556" y="444245"/>
                  </a:moveTo>
                  <a:lnTo>
                    <a:pt x="1781556" y="435101"/>
                  </a:lnTo>
                  <a:lnTo>
                    <a:pt x="1776762" y="439673"/>
                  </a:lnTo>
                  <a:lnTo>
                    <a:pt x="1781556" y="4442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81932" y="5889752"/>
            <a:ext cx="1252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800" b="1" i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1800" b="1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log(1</a:t>
            </a:r>
            <a:r>
              <a:rPr sz="1800" b="1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800" b="1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i="1" spc="-5" dirty="0">
                <a:solidFill>
                  <a:srgbClr val="FFFFFF"/>
                </a:solidFill>
                <a:latin typeface="Times New Roman"/>
                <a:cs typeface="Times New Roman"/>
              </a:rPr>
              <a:t>r)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2540" y="3882644"/>
            <a:ext cx="13569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Old</a:t>
            </a:r>
            <a:r>
              <a:rPr sz="16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pixel</a:t>
            </a:r>
            <a:r>
              <a:rPr sz="16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value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16979" y="3970782"/>
            <a:ext cx="1219200" cy="110489"/>
          </a:xfrm>
          <a:custGeom>
            <a:avLst/>
            <a:gdLst/>
            <a:ahLst/>
            <a:cxnLst/>
            <a:rect l="l" t="t" r="r" b="b"/>
            <a:pathLst>
              <a:path w="1219200" h="110489">
                <a:moveTo>
                  <a:pt x="105918" y="10667"/>
                </a:moveTo>
                <a:lnTo>
                  <a:pt x="103632" y="6095"/>
                </a:lnTo>
                <a:lnTo>
                  <a:pt x="100584" y="1523"/>
                </a:lnTo>
                <a:lnTo>
                  <a:pt x="94487" y="0"/>
                </a:lnTo>
                <a:lnTo>
                  <a:pt x="90678" y="3047"/>
                </a:lnTo>
                <a:lnTo>
                  <a:pt x="0" y="55625"/>
                </a:lnTo>
                <a:lnTo>
                  <a:pt x="19050" y="66671"/>
                </a:lnTo>
                <a:lnTo>
                  <a:pt x="19050" y="45719"/>
                </a:lnTo>
                <a:lnTo>
                  <a:pt x="54618" y="45719"/>
                </a:lnTo>
                <a:lnTo>
                  <a:pt x="99822" y="19050"/>
                </a:lnTo>
                <a:lnTo>
                  <a:pt x="104394" y="16763"/>
                </a:lnTo>
                <a:lnTo>
                  <a:pt x="105918" y="10667"/>
                </a:lnTo>
                <a:close/>
              </a:path>
              <a:path w="1219200" h="110489">
                <a:moveTo>
                  <a:pt x="54618" y="45719"/>
                </a:moveTo>
                <a:lnTo>
                  <a:pt x="19050" y="45719"/>
                </a:lnTo>
                <a:lnTo>
                  <a:pt x="19050" y="64769"/>
                </a:lnTo>
                <a:lnTo>
                  <a:pt x="23622" y="64769"/>
                </a:lnTo>
                <a:lnTo>
                  <a:pt x="23622" y="47243"/>
                </a:lnTo>
                <a:lnTo>
                  <a:pt x="37950" y="55554"/>
                </a:lnTo>
                <a:lnTo>
                  <a:pt x="54618" y="45719"/>
                </a:lnTo>
                <a:close/>
              </a:path>
              <a:path w="1219200" h="110489">
                <a:moveTo>
                  <a:pt x="105918" y="99821"/>
                </a:moveTo>
                <a:lnTo>
                  <a:pt x="104394" y="94487"/>
                </a:lnTo>
                <a:lnTo>
                  <a:pt x="99822" y="91439"/>
                </a:lnTo>
                <a:lnTo>
                  <a:pt x="53839" y="64769"/>
                </a:lnTo>
                <a:lnTo>
                  <a:pt x="19050" y="64769"/>
                </a:lnTo>
                <a:lnTo>
                  <a:pt x="19050" y="66671"/>
                </a:lnTo>
                <a:lnTo>
                  <a:pt x="90678" y="108203"/>
                </a:lnTo>
                <a:lnTo>
                  <a:pt x="94487" y="110489"/>
                </a:lnTo>
                <a:lnTo>
                  <a:pt x="100584" y="108965"/>
                </a:lnTo>
                <a:lnTo>
                  <a:pt x="103632" y="104393"/>
                </a:lnTo>
                <a:lnTo>
                  <a:pt x="105918" y="99821"/>
                </a:lnTo>
                <a:close/>
              </a:path>
              <a:path w="1219200" h="110489">
                <a:moveTo>
                  <a:pt x="37950" y="55554"/>
                </a:moveTo>
                <a:lnTo>
                  <a:pt x="23622" y="47243"/>
                </a:lnTo>
                <a:lnTo>
                  <a:pt x="23622" y="64007"/>
                </a:lnTo>
                <a:lnTo>
                  <a:pt x="37950" y="55554"/>
                </a:lnTo>
                <a:close/>
              </a:path>
              <a:path w="1219200" h="110489">
                <a:moveTo>
                  <a:pt x="53839" y="64769"/>
                </a:moveTo>
                <a:lnTo>
                  <a:pt x="37950" y="55554"/>
                </a:lnTo>
                <a:lnTo>
                  <a:pt x="23622" y="64007"/>
                </a:lnTo>
                <a:lnTo>
                  <a:pt x="23622" y="64769"/>
                </a:lnTo>
                <a:lnTo>
                  <a:pt x="53839" y="64769"/>
                </a:lnTo>
                <a:close/>
              </a:path>
              <a:path w="1219200" h="110489">
                <a:moveTo>
                  <a:pt x="1219200" y="64769"/>
                </a:moveTo>
                <a:lnTo>
                  <a:pt x="1219200" y="45719"/>
                </a:lnTo>
                <a:lnTo>
                  <a:pt x="54618" y="45719"/>
                </a:lnTo>
                <a:lnTo>
                  <a:pt x="37950" y="55554"/>
                </a:lnTo>
                <a:lnTo>
                  <a:pt x="53839" y="64769"/>
                </a:lnTo>
                <a:lnTo>
                  <a:pt x="1219200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1739" y="3836924"/>
            <a:ext cx="14458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New</a:t>
            </a:r>
            <a:r>
              <a:rPr sz="16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pixel</a:t>
            </a:r>
            <a:r>
              <a:rPr sz="16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value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67000" y="3961638"/>
            <a:ext cx="1059180" cy="110489"/>
          </a:xfrm>
          <a:custGeom>
            <a:avLst/>
            <a:gdLst/>
            <a:ahLst/>
            <a:cxnLst/>
            <a:rect l="l" t="t" r="r" b="b"/>
            <a:pathLst>
              <a:path w="1059179" h="110489">
                <a:moveTo>
                  <a:pt x="1021763" y="55245"/>
                </a:moveTo>
                <a:lnTo>
                  <a:pt x="1005340" y="45720"/>
                </a:lnTo>
                <a:lnTo>
                  <a:pt x="0" y="45720"/>
                </a:lnTo>
                <a:lnTo>
                  <a:pt x="0" y="64770"/>
                </a:lnTo>
                <a:lnTo>
                  <a:pt x="1005340" y="64770"/>
                </a:lnTo>
                <a:lnTo>
                  <a:pt x="1021763" y="55245"/>
                </a:lnTo>
                <a:close/>
              </a:path>
              <a:path w="1059179" h="110489">
                <a:moveTo>
                  <a:pt x="1059179" y="54863"/>
                </a:moveTo>
                <a:lnTo>
                  <a:pt x="969263" y="2286"/>
                </a:lnTo>
                <a:lnTo>
                  <a:pt x="964691" y="0"/>
                </a:lnTo>
                <a:lnTo>
                  <a:pt x="958595" y="1524"/>
                </a:lnTo>
                <a:lnTo>
                  <a:pt x="956309" y="6096"/>
                </a:lnTo>
                <a:lnTo>
                  <a:pt x="953261" y="10667"/>
                </a:lnTo>
                <a:lnTo>
                  <a:pt x="954785" y="16001"/>
                </a:lnTo>
                <a:lnTo>
                  <a:pt x="959357" y="19050"/>
                </a:lnTo>
                <a:lnTo>
                  <a:pt x="1005340" y="45719"/>
                </a:lnTo>
                <a:lnTo>
                  <a:pt x="1040129" y="45720"/>
                </a:lnTo>
                <a:lnTo>
                  <a:pt x="1040129" y="66003"/>
                </a:lnTo>
                <a:lnTo>
                  <a:pt x="1059179" y="54863"/>
                </a:lnTo>
                <a:close/>
              </a:path>
              <a:path w="1059179" h="110489">
                <a:moveTo>
                  <a:pt x="1040129" y="66003"/>
                </a:moveTo>
                <a:lnTo>
                  <a:pt x="1040129" y="64770"/>
                </a:lnTo>
                <a:lnTo>
                  <a:pt x="1005340" y="64770"/>
                </a:lnTo>
                <a:lnTo>
                  <a:pt x="959357" y="91439"/>
                </a:lnTo>
                <a:lnTo>
                  <a:pt x="954785" y="93725"/>
                </a:lnTo>
                <a:lnTo>
                  <a:pt x="953261" y="99822"/>
                </a:lnTo>
                <a:lnTo>
                  <a:pt x="956309" y="104394"/>
                </a:lnTo>
                <a:lnTo>
                  <a:pt x="958595" y="108965"/>
                </a:lnTo>
                <a:lnTo>
                  <a:pt x="964691" y="110489"/>
                </a:lnTo>
                <a:lnTo>
                  <a:pt x="969263" y="107441"/>
                </a:lnTo>
                <a:lnTo>
                  <a:pt x="1040129" y="66003"/>
                </a:lnTo>
                <a:close/>
              </a:path>
              <a:path w="1059179" h="110489">
                <a:moveTo>
                  <a:pt x="1040129" y="64770"/>
                </a:moveTo>
                <a:lnTo>
                  <a:pt x="1040129" y="45720"/>
                </a:lnTo>
                <a:lnTo>
                  <a:pt x="1005340" y="45720"/>
                </a:lnTo>
                <a:lnTo>
                  <a:pt x="1021763" y="55245"/>
                </a:lnTo>
                <a:lnTo>
                  <a:pt x="1035557" y="47244"/>
                </a:lnTo>
                <a:lnTo>
                  <a:pt x="1035557" y="64770"/>
                </a:lnTo>
                <a:lnTo>
                  <a:pt x="1040129" y="64770"/>
                </a:lnTo>
                <a:close/>
              </a:path>
              <a:path w="1059179" h="110489">
                <a:moveTo>
                  <a:pt x="1035557" y="64770"/>
                </a:moveTo>
                <a:lnTo>
                  <a:pt x="1035557" y="63246"/>
                </a:lnTo>
                <a:lnTo>
                  <a:pt x="1021763" y="55245"/>
                </a:lnTo>
                <a:lnTo>
                  <a:pt x="1005340" y="64770"/>
                </a:lnTo>
                <a:lnTo>
                  <a:pt x="1035557" y="64770"/>
                </a:lnTo>
                <a:close/>
              </a:path>
              <a:path w="1059179" h="110489">
                <a:moveTo>
                  <a:pt x="1035557" y="63246"/>
                </a:moveTo>
                <a:lnTo>
                  <a:pt x="1035557" y="47244"/>
                </a:lnTo>
                <a:lnTo>
                  <a:pt x="1021763" y="55245"/>
                </a:lnTo>
                <a:lnTo>
                  <a:pt x="1035557" y="632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5350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Power</a:t>
            </a:r>
            <a:r>
              <a:rPr sz="3600" spc="-45" dirty="0"/>
              <a:t> </a:t>
            </a:r>
            <a:r>
              <a:rPr sz="3600" dirty="0"/>
              <a:t>Law</a:t>
            </a:r>
            <a:r>
              <a:rPr sz="3600" spc="-45" dirty="0"/>
              <a:t> </a:t>
            </a:r>
            <a:r>
              <a:rPr sz="3600" spc="-5" dirty="0"/>
              <a:t>Transformations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3979" y="2713704"/>
            <a:ext cx="4190985" cy="40574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5425" y="1894586"/>
            <a:ext cx="62547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 indent="-18669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dirty="0">
                <a:latin typeface="Calibri"/>
                <a:cs typeface="Calibri"/>
              </a:rPr>
              <a:t>Power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law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transformations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have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6012" y="2417335"/>
            <a:ext cx="1464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i="1" dirty="0">
                <a:latin typeface="Times New Roman"/>
                <a:cs typeface="Times New Roman"/>
              </a:rPr>
              <a:t>s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=</a:t>
            </a:r>
            <a:r>
              <a:rPr sz="2800" i="1" spc="-2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c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*</a:t>
            </a:r>
            <a:r>
              <a:rPr sz="2800" i="1" spc="-20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Times New Roman"/>
                <a:cs typeface="Times New Roman"/>
              </a:rPr>
              <a:t>r</a:t>
            </a:r>
            <a:r>
              <a:rPr sz="2800" i="1" spc="-25" dirty="0">
                <a:latin typeface="Times New Roman"/>
                <a:cs typeface="Times New Roman"/>
              </a:rPr>
              <a:t> </a:t>
            </a:r>
            <a:r>
              <a:rPr sz="2775" i="1" spc="7" baseline="25525" dirty="0">
                <a:latin typeface="Times New Roman"/>
                <a:cs typeface="Times New Roman"/>
              </a:rPr>
              <a:t>γ</a:t>
            </a:r>
            <a:endParaRPr sz="2775" baseline="25525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5420" y="4454905"/>
            <a:ext cx="3588385" cy="2745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0515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dirty="0">
                <a:latin typeface="Calibri"/>
                <a:cs typeface="Calibri"/>
              </a:rPr>
              <a:t>Map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narrow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range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dark input </a:t>
            </a:r>
            <a:r>
              <a:rPr sz="2800" dirty="0">
                <a:latin typeface="Calibri"/>
                <a:cs typeface="Calibri"/>
              </a:rPr>
              <a:t>values </a:t>
            </a:r>
            <a:r>
              <a:rPr sz="2800" spc="-5" dirty="0">
                <a:latin typeface="Calibri"/>
                <a:cs typeface="Calibri"/>
              </a:rPr>
              <a:t>into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wider </a:t>
            </a:r>
            <a:r>
              <a:rPr sz="2800" dirty="0">
                <a:latin typeface="Calibri"/>
                <a:cs typeface="Calibri"/>
              </a:rPr>
              <a:t>range </a:t>
            </a:r>
            <a:r>
              <a:rPr sz="2800" spc="-5" dirty="0">
                <a:latin typeface="Calibri"/>
                <a:cs typeface="Calibri"/>
              </a:rPr>
              <a:t>of output </a:t>
            </a:r>
            <a:r>
              <a:rPr sz="2800" dirty="0">
                <a:latin typeface="Calibri"/>
                <a:cs typeface="Calibri"/>
              </a:rPr>
              <a:t> values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 vice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versa</a:t>
            </a:r>
            <a:endParaRPr sz="2800">
              <a:latin typeface="Calibri"/>
              <a:cs typeface="Calibri"/>
            </a:endParaRPr>
          </a:p>
          <a:p>
            <a:pPr marL="12700" marR="5080" indent="-635">
              <a:lnSpc>
                <a:spcPct val="100699"/>
              </a:lnSpc>
              <a:spcBef>
                <a:spcPts val="715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5" dirty="0">
                <a:latin typeface="Calibri"/>
                <a:cs typeface="Calibri"/>
              </a:rPr>
              <a:t>Varying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γ</a:t>
            </a:r>
            <a:r>
              <a:rPr sz="3200" spc="-1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gives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whole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family of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curves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2076450"/>
            <a:ext cx="265430" cy="5238750"/>
            <a:chOff x="457200" y="2076450"/>
            <a:chExt cx="265430" cy="52387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117079"/>
              <a:ext cx="262127" cy="1981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4058" y="2083308"/>
              <a:ext cx="252729" cy="5035550"/>
            </a:xfrm>
            <a:custGeom>
              <a:avLst/>
              <a:gdLst/>
              <a:ahLst/>
              <a:cxnLst/>
              <a:rect l="l" t="t" r="r" b="b"/>
              <a:pathLst>
                <a:path w="252729" h="5035550">
                  <a:moveTo>
                    <a:pt x="252222" y="5035296"/>
                  </a:moveTo>
                  <a:lnTo>
                    <a:pt x="252222" y="0"/>
                  </a:lnTo>
                  <a:lnTo>
                    <a:pt x="0" y="0"/>
                  </a:lnTo>
                  <a:lnTo>
                    <a:pt x="0" y="5035296"/>
                  </a:lnTo>
                  <a:lnTo>
                    <a:pt x="252222" y="5035296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2076450"/>
              <a:ext cx="265430" cy="5048250"/>
            </a:xfrm>
            <a:custGeom>
              <a:avLst/>
              <a:gdLst/>
              <a:ahLst/>
              <a:cxnLst/>
              <a:rect l="l" t="t" r="r" b="b"/>
              <a:pathLst>
                <a:path w="265430" h="5048250">
                  <a:moveTo>
                    <a:pt x="265176" y="5048250"/>
                  </a:moveTo>
                  <a:lnTo>
                    <a:pt x="265175" y="0"/>
                  </a:lnTo>
                  <a:lnTo>
                    <a:pt x="0" y="0"/>
                  </a:lnTo>
                  <a:lnTo>
                    <a:pt x="0" y="5048250"/>
                  </a:lnTo>
                  <a:lnTo>
                    <a:pt x="6858" y="5048250"/>
                  </a:lnTo>
                  <a:lnTo>
                    <a:pt x="6857" y="12954"/>
                  </a:lnTo>
                  <a:lnTo>
                    <a:pt x="12954" y="6857"/>
                  </a:lnTo>
                  <a:lnTo>
                    <a:pt x="12954" y="12954"/>
                  </a:lnTo>
                  <a:lnTo>
                    <a:pt x="252984" y="12954"/>
                  </a:lnTo>
                  <a:lnTo>
                    <a:pt x="252984" y="6857"/>
                  </a:lnTo>
                  <a:lnTo>
                    <a:pt x="259079" y="12954"/>
                  </a:lnTo>
                  <a:lnTo>
                    <a:pt x="259080" y="5048250"/>
                  </a:lnTo>
                  <a:lnTo>
                    <a:pt x="265176" y="5048250"/>
                  </a:lnTo>
                  <a:close/>
                </a:path>
                <a:path w="265430" h="5048250">
                  <a:moveTo>
                    <a:pt x="12954" y="12954"/>
                  </a:moveTo>
                  <a:lnTo>
                    <a:pt x="12954" y="6857"/>
                  </a:lnTo>
                  <a:lnTo>
                    <a:pt x="6857" y="12954"/>
                  </a:lnTo>
                  <a:lnTo>
                    <a:pt x="12954" y="12954"/>
                  </a:lnTo>
                  <a:close/>
                </a:path>
                <a:path w="265430" h="5048250">
                  <a:moveTo>
                    <a:pt x="12954" y="5036058"/>
                  </a:moveTo>
                  <a:lnTo>
                    <a:pt x="12954" y="12954"/>
                  </a:lnTo>
                  <a:lnTo>
                    <a:pt x="6857" y="12954"/>
                  </a:lnTo>
                  <a:lnTo>
                    <a:pt x="6858" y="5036058"/>
                  </a:lnTo>
                  <a:lnTo>
                    <a:pt x="12954" y="5036058"/>
                  </a:lnTo>
                  <a:close/>
                </a:path>
                <a:path w="265430" h="5048250">
                  <a:moveTo>
                    <a:pt x="259080" y="5036058"/>
                  </a:moveTo>
                  <a:lnTo>
                    <a:pt x="6858" y="5036058"/>
                  </a:lnTo>
                  <a:lnTo>
                    <a:pt x="12954" y="5042154"/>
                  </a:lnTo>
                  <a:lnTo>
                    <a:pt x="12954" y="5048250"/>
                  </a:lnTo>
                  <a:lnTo>
                    <a:pt x="252984" y="5048250"/>
                  </a:lnTo>
                  <a:lnTo>
                    <a:pt x="252984" y="5042154"/>
                  </a:lnTo>
                  <a:lnTo>
                    <a:pt x="259080" y="5036058"/>
                  </a:lnTo>
                  <a:close/>
                </a:path>
                <a:path w="265430" h="5048250">
                  <a:moveTo>
                    <a:pt x="12954" y="5048250"/>
                  </a:moveTo>
                  <a:lnTo>
                    <a:pt x="12954" y="5042154"/>
                  </a:lnTo>
                  <a:lnTo>
                    <a:pt x="6858" y="5036058"/>
                  </a:lnTo>
                  <a:lnTo>
                    <a:pt x="6858" y="5048250"/>
                  </a:lnTo>
                  <a:lnTo>
                    <a:pt x="12954" y="5048250"/>
                  </a:lnTo>
                  <a:close/>
                </a:path>
                <a:path w="265430" h="5048250">
                  <a:moveTo>
                    <a:pt x="259079" y="12954"/>
                  </a:moveTo>
                  <a:lnTo>
                    <a:pt x="252984" y="6857"/>
                  </a:lnTo>
                  <a:lnTo>
                    <a:pt x="252984" y="12954"/>
                  </a:lnTo>
                  <a:lnTo>
                    <a:pt x="259079" y="12954"/>
                  </a:lnTo>
                  <a:close/>
                </a:path>
                <a:path w="265430" h="5048250">
                  <a:moveTo>
                    <a:pt x="259080" y="5036058"/>
                  </a:moveTo>
                  <a:lnTo>
                    <a:pt x="259079" y="12954"/>
                  </a:lnTo>
                  <a:lnTo>
                    <a:pt x="252984" y="12954"/>
                  </a:lnTo>
                  <a:lnTo>
                    <a:pt x="252984" y="5036058"/>
                  </a:lnTo>
                  <a:lnTo>
                    <a:pt x="259080" y="5036058"/>
                  </a:lnTo>
                  <a:close/>
                </a:path>
                <a:path w="265430" h="5048250">
                  <a:moveTo>
                    <a:pt x="259080" y="5048250"/>
                  </a:moveTo>
                  <a:lnTo>
                    <a:pt x="259080" y="5036058"/>
                  </a:lnTo>
                  <a:lnTo>
                    <a:pt x="252984" y="5042154"/>
                  </a:lnTo>
                  <a:lnTo>
                    <a:pt x="252984" y="5048250"/>
                  </a:lnTo>
                  <a:lnTo>
                    <a:pt x="259080" y="5048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6274" y="2163570"/>
            <a:ext cx="196215" cy="4875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taken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Gonzalez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Woods,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Digital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(2002)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56329" y="3375152"/>
            <a:ext cx="13569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Old</a:t>
            </a:r>
            <a:r>
              <a:rPr sz="16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pixel</a:t>
            </a:r>
            <a:r>
              <a:rPr sz="16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value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76600" y="2892551"/>
            <a:ext cx="843280" cy="464184"/>
          </a:xfrm>
          <a:custGeom>
            <a:avLst/>
            <a:gdLst/>
            <a:ahLst/>
            <a:cxnLst/>
            <a:rect l="l" t="t" r="r" b="b"/>
            <a:pathLst>
              <a:path w="843279" h="464185">
                <a:moveTo>
                  <a:pt x="115061" y="14478"/>
                </a:moveTo>
                <a:lnTo>
                  <a:pt x="114299" y="9144"/>
                </a:lnTo>
                <a:lnTo>
                  <a:pt x="114299" y="3810"/>
                </a:lnTo>
                <a:lnTo>
                  <a:pt x="109727" y="0"/>
                </a:lnTo>
                <a:lnTo>
                  <a:pt x="105155" y="0"/>
                </a:lnTo>
                <a:lnTo>
                  <a:pt x="0" y="3048"/>
                </a:lnTo>
                <a:lnTo>
                  <a:pt x="12191" y="23029"/>
                </a:lnTo>
                <a:lnTo>
                  <a:pt x="12191" y="20574"/>
                </a:lnTo>
                <a:lnTo>
                  <a:pt x="21335" y="3810"/>
                </a:lnTo>
                <a:lnTo>
                  <a:pt x="52928" y="20866"/>
                </a:lnTo>
                <a:lnTo>
                  <a:pt x="105155" y="19050"/>
                </a:lnTo>
                <a:lnTo>
                  <a:pt x="110489" y="19050"/>
                </a:lnTo>
                <a:lnTo>
                  <a:pt x="115061" y="14478"/>
                </a:lnTo>
                <a:close/>
              </a:path>
              <a:path w="843279" h="464185">
                <a:moveTo>
                  <a:pt x="52928" y="20866"/>
                </a:moveTo>
                <a:lnTo>
                  <a:pt x="21335" y="3810"/>
                </a:lnTo>
                <a:lnTo>
                  <a:pt x="12191" y="20574"/>
                </a:lnTo>
                <a:lnTo>
                  <a:pt x="17525" y="23451"/>
                </a:lnTo>
                <a:lnTo>
                  <a:pt x="17525" y="22098"/>
                </a:lnTo>
                <a:lnTo>
                  <a:pt x="25145" y="7620"/>
                </a:lnTo>
                <a:lnTo>
                  <a:pt x="33582" y="21539"/>
                </a:lnTo>
                <a:lnTo>
                  <a:pt x="52928" y="20866"/>
                </a:lnTo>
                <a:close/>
              </a:path>
              <a:path w="843279" h="464185">
                <a:moveTo>
                  <a:pt x="73913" y="86868"/>
                </a:moveTo>
                <a:lnTo>
                  <a:pt x="70865" y="83058"/>
                </a:lnTo>
                <a:lnTo>
                  <a:pt x="43101" y="37246"/>
                </a:lnTo>
                <a:lnTo>
                  <a:pt x="12191" y="20574"/>
                </a:lnTo>
                <a:lnTo>
                  <a:pt x="12191" y="23029"/>
                </a:lnTo>
                <a:lnTo>
                  <a:pt x="54863" y="92964"/>
                </a:lnTo>
                <a:lnTo>
                  <a:pt x="57149" y="96774"/>
                </a:lnTo>
                <a:lnTo>
                  <a:pt x="63245" y="98298"/>
                </a:lnTo>
                <a:lnTo>
                  <a:pt x="67817" y="96012"/>
                </a:lnTo>
                <a:lnTo>
                  <a:pt x="72389" y="92964"/>
                </a:lnTo>
                <a:lnTo>
                  <a:pt x="73913" y="86868"/>
                </a:lnTo>
                <a:close/>
              </a:path>
              <a:path w="843279" h="464185">
                <a:moveTo>
                  <a:pt x="33582" y="21539"/>
                </a:moveTo>
                <a:lnTo>
                  <a:pt x="25145" y="7620"/>
                </a:lnTo>
                <a:lnTo>
                  <a:pt x="17525" y="22098"/>
                </a:lnTo>
                <a:lnTo>
                  <a:pt x="33582" y="21539"/>
                </a:lnTo>
                <a:close/>
              </a:path>
              <a:path w="843279" h="464185">
                <a:moveTo>
                  <a:pt x="43101" y="37246"/>
                </a:moveTo>
                <a:lnTo>
                  <a:pt x="33582" y="21539"/>
                </a:lnTo>
                <a:lnTo>
                  <a:pt x="17525" y="22098"/>
                </a:lnTo>
                <a:lnTo>
                  <a:pt x="17525" y="23451"/>
                </a:lnTo>
                <a:lnTo>
                  <a:pt x="43101" y="37246"/>
                </a:lnTo>
                <a:close/>
              </a:path>
              <a:path w="843279" h="464185">
                <a:moveTo>
                  <a:pt x="842771" y="447294"/>
                </a:moveTo>
                <a:lnTo>
                  <a:pt x="52928" y="20866"/>
                </a:lnTo>
                <a:lnTo>
                  <a:pt x="33582" y="21539"/>
                </a:lnTo>
                <a:lnTo>
                  <a:pt x="43101" y="37246"/>
                </a:lnTo>
                <a:lnTo>
                  <a:pt x="834389" y="464058"/>
                </a:lnTo>
                <a:lnTo>
                  <a:pt x="842771" y="4472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6355" y="3660444"/>
            <a:ext cx="2611755" cy="59436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New</a:t>
            </a:r>
            <a:r>
              <a:rPr sz="16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pixel</a:t>
            </a:r>
            <a:r>
              <a:rPr sz="16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value</a:t>
            </a:r>
            <a:endParaRPr sz="1600">
              <a:latin typeface="Arial MT"/>
              <a:cs typeface="Arial MT"/>
            </a:endParaRPr>
          </a:p>
          <a:p>
            <a:pPr marL="1785620">
              <a:lnSpc>
                <a:spcPct val="100000"/>
              </a:lnSpc>
              <a:spcBef>
                <a:spcPts val="32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Constant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58517" y="2892551"/>
            <a:ext cx="329565" cy="751840"/>
          </a:xfrm>
          <a:custGeom>
            <a:avLst/>
            <a:gdLst/>
            <a:ahLst/>
            <a:cxnLst/>
            <a:rect l="l" t="t" r="r" b="b"/>
            <a:pathLst>
              <a:path w="329564" h="751839">
                <a:moveTo>
                  <a:pt x="302066" y="54171"/>
                </a:moveTo>
                <a:lnTo>
                  <a:pt x="299423" y="35175"/>
                </a:lnTo>
                <a:lnTo>
                  <a:pt x="284495" y="46696"/>
                </a:lnTo>
                <a:lnTo>
                  <a:pt x="0" y="744474"/>
                </a:lnTo>
                <a:lnTo>
                  <a:pt x="17525" y="751332"/>
                </a:lnTo>
                <a:lnTo>
                  <a:pt x="302066" y="54171"/>
                </a:lnTo>
                <a:close/>
              </a:path>
              <a:path w="329564" h="751839">
                <a:moveTo>
                  <a:pt x="329183" y="108966"/>
                </a:moveTo>
                <a:lnTo>
                  <a:pt x="313181" y="0"/>
                </a:lnTo>
                <a:lnTo>
                  <a:pt x="230885" y="64008"/>
                </a:lnTo>
                <a:lnTo>
                  <a:pt x="226313" y="67056"/>
                </a:lnTo>
                <a:lnTo>
                  <a:pt x="225551" y="73152"/>
                </a:lnTo>
                <a:lnTo>
                  <a:pt x="228599" y="76962"/>
                </a:lnTo>
                <a:lnTo>
                  <a:pt x="232409" y="81534"/>
                </a:lnTo>
                <a:lnTo>
                  <a:pt x="238505" y="82296"/>
                </a:lnTo>
                <a:lnTo>
                  <a:pt x="242315" y="79248"/>
                </a:lnTo>
                <a:lnTo>
                  <a:pt x="284495" y="46696"/>
                </a:lnTo>
                <a:lnTo>
                  <a:pt x="297941" y="13716"/>
                </a:lnTo>
                <a:lnTo>
                  <a:pt x="315467" y="21336"/>
                </a:lnTo>
                <a:lnTo>
                  <a:pt x="315467" y="114953"/>
                </a:lnTo>
                <a:lnTo>
                  <a:pt x="325373" y="113538"/>
                </a:lnTo>
                <a:lnTo>
                  <a:pt x="329183" y="108966"/>
                </a:lnTo>
                <a:close/>
              </a:path>
              <a:path w="329564" h="751839">
                <a:moveTo>
                  <a:pt x="315467" y="21336"/>
                </a:moveTo>
                <a:lnTo>
                  <a:pt x="297941" y="13716"/>
                </a:lnTo>
                <a:lnTo>
                  <a:pt x="284495" y="46696"/>
                </a:lnTo>
                <a:lnTo>
                  <a:pt x="297179" y="36907"/>
                </a:lnTo>
                <a:lnTo>
                  <a:pt x="297179" y="19050"/>
                </a:lnTo>
                <a:lnTo>
                  <a:pt x="312419" y="25146"/>
                </a:lnTo>
                <a:lnTo>
                  <a:pt x="312419" y="28803"/>
                </a:lnTo>
                <a:lnTo>
                  <a:pt x="315467" y="21336"/>
                </a:lnTo>
                <a:close/>
              </a:path>
              <a:path w="329564" h="751839">
                <a:moveTo>
                  <a:pt x="312419" y="25146"/>
                </a:moveTo>
                <a:lnTo>
                  <a:pt x="297179" y="19050"/>
                </a:lnTo>
                <a:lnTo>
                  <a:pt x="299423" y="35175"/>
                </a:lnTo>
                <a:lnTo>
                  <a:pt x="312419" y="25146"/>
                </a:lnTo>
                <a:close/>
              </a:path>
              <a:path w="329564" h="751839">
                <a:moveTo>
                  <a:pt x="299423" y="35175"/>
                </a:moveTo>
                <a:lnTo>
                  <a:pt x="297179" y="19050"/>
                </a:lnTo>
                <a:lnTo>
                  <a:pt x="297179" y="36907"/>
                </a:lnTo>
                <a:lnTo>
                  <a:pt x="299423" y="35175"/>
                </a:lnTo>
                <a:close/>
              </a:path>
              <a:path w="329564" h="751839">
                <a:moveTo>
                  <a:pt x="312419" y="28803"/>
                </a:moveTo>
                <a:lnTo>
                  <a:pt x="312419" y="25146"/>
                </a:lnTo>
                <a:lnTo>
                  <a:pt x="299423" y="35175"/>
                </a:lnTo>
                <a:lnTo>
                  <a:pt x="302066" y="54171"/>
                </a:lnTo>
                <a:lnTo>
                  <a:pt x="312419" y="28803"/>
                </a:lnTo>
                <a:close/>
              </a:path>
              <a:path w="329564" h="751839">
                <a:moveTo>
                  <a:pt x="315467" y="114953"/>
                </a:moveTo>
                <a:lnTo>
                  <a:pt x="315467" y="21336"/>
                </a:lnTo>
                <a:lnTo>
                  <a:pt x="302066" y="54171"/>
                </a:lnTo>
                <a:lnTo>
                  <a:pt x="309371" y="106680"/>
                </a:lnTo>
                <a:lnTo>
                  <a:pt x="310133" y="111252"/>
                </a:lnTo>
                <a:lnTo>
                  <a:pt x="314705" y="115062"/>
                </a:lnTo>
                <a:lnTo>
                  <a:pt x="315467" y="1149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85872" y="2892551"/>
            <a:ext cx="272415" cy="1068070"/>
          </a:xfrm>
          <a:custGeom>
            <a:avLst/>
            <a:gdLst/>
            <a:ahLst/>
            <a:cxnLst/>
            <a:rect l="l" t="t" r="r" b="b"/>
            <a:pathLst>
              <a:path w="272414" h="1068070">
                <a:moveTo>
                  <a:pt x="108204" y="81534"/>
                </a:moveTo>
                <a:lnTo>
                  <a:pt x="104394" y="77724"/>
                </a:lnTo>
                <a:lnTo>
                  <a:pt x="33528" y="0"/>
                </a:lnTo>
                <a:lnTo>
                  <a:pt x="1524" y="99822"/>
                </a:lnTo>
                <a:lnTo>
                  <a:pt x="0" y="104393"/>
                </a:lnTo>
                <a:lnTo>
                  <a:pt x="2286" y="109728"/>
                </a:lnTo>
                <a:lnTo>
                  <a:pt x="7620" y="111252"/>
                </a:lnTo>
                <a:lnTo>
                  <a:pt x="12192" y="113537"/>
                </a:lnTo>
                <a:lnTo>
                  <a:pt x="17526" y="110490"/>
                </a:lnTo>
                <a:lnTo>
                  <a:pt x="19050" y="105156"/>
                </a:lnTo>
                <a:lnTo>
                  <a:pt x="28194" y="77971"/>
                </a:lnTo>
                <a:lnTo>
                  <a:pt x="28194" y="20574"/>
                </a:lnTo>
                <a:lnTo>
                  <a:pt x="47244" y="16764"/>
                </a:lnTo>
                <a:lnTo>
                  <a:pt x="54713" y="51554"/>
                </a:lnTo>
                <a:lnTo>
                  <a:pt x="89916" y="89915"/>
                </a:lnTo>
                <a:lnTo>
                  <a:pt x="93726" y="94487"/>
                </a:lnTo>
                <a:lnTo>
                  <a:pt x="99822" y="94487"/>
                </a:lnTo>
                <a:lnTo>
                  <a:pt x="103632" y="90678"/>
                </a:lnTo>
                <a:lnTo>
                  <a:pt x="107442" y="87630"/>
                </a:lnTo>
                <a:lnTo>
                  <a:pt x="108204" y="81534"/>
                </a:lnTo>
                <a:close/>
              </a:path>
              <a:path w="272414" h="1068070">
                <a:moveTo>
                  <a:pt x="54713" y="51554"/>
                </a:moveTo>
                <a:lnTo>
                  <a:pt x="47244" y="16764"/>
                </a:lnTo>
                <a:lnTo>
                  <a:pt x="28194" y="20574"/>
                </a:lnTo>
                <a:lnTo>
                  <a:pt x="30480" y="31221"/>
                </a:lnTo>
                <a:lnTo>
                  <a:pt x="30480" y="25146"/>
                </a:lnTo>
                <a:lnTo>
                  <a:pt x="47244" y="21336"/>
                </a:lnTo>
                <a:lnTo>
                  <a:pt x="47244" y="43414"/>
                </a:lnTo>
                <a:lnTo>
                  <a:pt x="54713" y="51554"/>
                </a:lnTo>
                <a:close/>
              </a:path>
              <a:path w="272414" h="1068070">
                <a:moveTo>
                  <a:pt x="35715" y="55608"/>
                </a:moveTo>
                <a:lnTo>
                  <a:pt x="28194" y="20574"/>
                </a:lnTo>
                <a:lnTo>
                  <a:pt x="28194" y="77971"/>
                </a:lnTo>
                <a:lnTo>
                  <a:pt x="35715" y="55608"/>
                </a:lnTo>
                <a:close/>
              </a:path>
              <a:path w="272414" h="1068070">
                <a:moveTo>
                  <a:pt x="47244" y="21336"/>
                </a:moveTo>
                <a:lnTo>
                  <a:pt x="30480" y="25146"/>
                </a:lnTo>
                <a:lnTo>
                  <a:pt x="41809" y="37492"/>
                </a:lnTo>
                <a:lnTo>
                  <a:pt x="47244" y="21336"/>
                </a:lnTo>
                <a:close/>
              </a:path>
              <a:path w="272414" h="1068070">
                <a:moveTo>
                  <a:pt x="41809" y="37492"/>
                </a:moveTo>
                <a:lnTo>
                  <a:pt x="30480" y="25146"/>
                </a:lnTo>
                <a:lnTo>
                  <a:pt x="30480" y="31221"/>
                </a:lnTo>
                <a:lnTo>
                  <a:pt x="35715" y="55608"/>
                </a:lnTo>
                <a:lnTo>
                  <a:pt x="41809" y="37492"/>
                </a:lnTo>
                <a:close/>
              </a:path>
              <a:path w="272414" h="1068070">
                <a:moveTo>
                  <a:pt x="272034" y="1063752"/>
                </a:moveTo>
                <a:lnTo>
                  <a:pt x="54713" y="51554"/>
                </a:lnTo>
                <a:lnTo>
                  <a:pt x="41809" y="37492"/>
                </a:lnTo>
                <a:lnTo>
                  <a:pt x="35715" y="55608"/>
                </a:lnTo>
                <a:lnTo>
                  <a:pt x="252984" y="1067562"/>
                </a:lnTo>
                <a:lnTo>
                  <a:pt x="272034" y="1063752"/>
                </a:lnTo>
                <a:close/>
              </a:path>
              <a:path w="272414" h="1068070">
                <a:moveTo>
                  <a:pt x="47244" y="43414"/>
                </a:moveTo>
                <a:lnTo>
                  <a:pt x="47244" y="21336"/>
                </a:lnTo>
                <a:lnTo>
                  <a:pt x="41809" y="37492"/>
                </a:lnTo>
                <a:lnTo>
                  <a:pt x="47244" y="434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61002" y="2355595"/>
            <a:ext cx="6013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Power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76828" y="2483357"/>
            <a:ext cx="803910" cy="205740"/>
          </a:xfrm>
          <a:custGeom>
            <a:avLst/>
            <a:gdLst/>
            <a:ahLst/>
            <a:cxnLst/>
            <a:rect l="l" t="t" r="r" b="b"/>
            <a:pathLst>
              <a:path w="803910" h="205739">
                <a:moveTo>
                  <a:pt x="95250" y="111252"/>
                </a:moveTo>
                <a:lnTo>
                  <a:pt x="95250" y="105156"/>
                </a:lnTo>
                <a:lnTo>
                  <a:pt x="91440" y="101346"/>
                </a:lnTo>
                <a:lnTo>
                  <a:pt x="88392" y="97536"/>
                </a:lnTo>
                <a:lnTo>
                  <a:pt x="82295" y="96774"/>
                </a:lnTo>
                <a:lnTo>
                  <a:pt x="78486" y="100584"/>
                </a:lnTo>
                <a:lnTo>
                  <a:pt x="0" y="169926"/>
                </a:lnTo>
                <a:lnTo>
                  <a:pt x="16764" y="175599"/>
                </a:lnTo>
                <a:lnTo>
                  <a:pt x="16764" y="156972"/>
                </a:lnTo>
                <a:lnTo>
                  <a:pt x="50588" y="150193"/>
                </a:lnTo>
                <a:lnTo>
                  <a:pt x="90678" y="114300"/>
                </a:lnTo>
                <a:lnTo>
                  <a:pt x="95250" y="111252"/>
                </a:lnTo>
                <a:close/>
              </a:path>
              <a:path w="803910" h="205739">
                <a:moveTo>
                  <a:pt x="50588" y="150193"/>
                </a:moveTo>
                <a:lnTo>
                  <a:pt x="16764" y="156972"/>
                </a:lnTo>
                <a:lnTo>
                  <a:pt x="20573" y="175260"/>
                </a:lnTo>
                <a:lnTo>
                  <a:pt x="22098" y="174956"/>
                </a:lnTo>
                <a:lnTo>
                  <a:pt x="22098" y="156972"/>
                </a:lnTo>
                <a:lnTo>
                  <a:pt x="37155" y="162221"/>
                </a:lnTo>
                <a:lnTo>
                  <a:pt x="50588" y="150193"/>
                </a:lnTo>
                <a:close/>
              </a:path>
              <a:path w="803910" h="205739">
                <a:moveTo>
                  <a:pt x="112776" y="192786"/>
                </a:moveTo>
                <a:lnTo>
                  <a:pt x="110490" y="187452"/>
                </a:lnTo>
                <a:lnTo>
                  <a:pt x="105156" y="185928"/>
                </a:lnTo>
                <a:lnTo>
                  <a:pt x="54913" y="168412"/>
                </a:lnTo>
                <a:lnTo>
                  <a:pt x="20573" y="175260"/>
                </a:lnTo>
                <a:lnTo>
                  <a:pt x="16764" y="156972"/>
                </a:lnTo>
                <a:lnTo>
                  <a:pt x="16764" y="175599"/>
                </a:lnTo>
                <a:lnTo>
                  <a:pt x="99059" y="203454"/>
                </a:lnTo>
                <a:lnTo>
                  <a:pt x="103631" y="205740"/>
                </a:lnTo>
                <a:lnTo>
                  <a:pt x="109728" y="202692"/>
                </a:lnTo>
                <a:lnTo>
                  <a:pt x="111251" y="198120"/>
                </a:lnTo>
                <a:lnTo>
                  <a:pt x="112776" y="192786"/>
                </a:lnTo>
                <a:close/>
              </a:path>
              <a:path w="803910" h="205739">
                <a:moveTo>
                  <a:pt x="37155" y="162221"/>
                </a:moveTo>
                <a:lnTo>
                  <a:pt x="22098" y="156972"/>
                </a:lnTo>
                <a:lnTo>
                  <a:pt x="25145" y="172974"/>
                </a:lnTo>
                <a:lnTo>
                  <a:pt x="37155" y="162221"/>
                </a:lnTo>
                <a:close/>
              </a:path>
              <a:path w="803910" h="205739">
                <a:moveTo>
                  <a:pt x="54913" y="168412"/>
                </a:moveTo>
                <a:lnTo>
                  <a:pt x="37155" y="162221"/>
                </a:lnTo>
                <a:lnTo>
                  <a:pt x="25145" y="172974"/>
                </a:lnTo>
                <a:lnTo>
                  <a:pt x="22098" y="156972"/>
                </a:lnTo>
                <a:lnTo>
                  <a:pt x="22098" y="174956"/>
                </a:lnTo>
                <a:lnTo>
                  <a:pt x="54913" y="168412"/>
                </a:lnTo>
                <a:close/>
              </a:path>
              <a:path w="803910" h="205739">
                <a:moveTo>
                  <a:pt x="803910" y="19050"/>
                </a:moveTo>
                <a:lnTo>
                  <a:pt x="800100" y="0"/>
                </a:lnTo>
                <a:lnTo>
                  <a:pt x="50588" y="150193"/>
                </a:lnTo>
                <a:lnTo>
                  <a:pt x="37155" y="162221"/>
                </a:lnTo>
                <a:lnTo>
                  <a:pt x="54913" y="168412"/>
                </a:lnTo>
                <a:lnTo>
                  <a:pt x="803910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08467" y="1785366"/>
            <a:ext cx="4424680" cy="5038725"/>
            <a:chOff x="4908467" y="1785366"/>
            <a:chExt cx="4424680" cy="5038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1627" y="1799082"/>
              <a:ext cx="1641348" cy="215874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70725" y="2452878"/>
              <a:ext cx="1076960" cy="849630"/>
            </a:xfrm>
            <a:custGeom>
              <a:avLst/>
              <a:gdLst/>
              <a:ahLst/>
              <a:cxnLst/>
              <a:rect l="l" t="t" r="r" b="b"/>
              <a:pathLst>
                <a:path w="1076959" h="849629">
                  <a:moveTo>
                    <a:pt x="1076706" y="425196"/>
                  </a:moveTo>
                  <a:lnTo>
                    <a:pt x="807720" y="0"/>
                  </a:lnTo>
                  <a:lnTo>
                    <a:pt x="807720" y="212598"/>
                  </a:lnTo>
                  <a:lnTo>
                    <a:pt x="0" y="212598"/>
                  </a:lnTo>
                  <a:lnTo>
                    <a:pt x="0" y="637032"/>
                  </a:lnTo>
                  <a:lnTo>
                    <a:pt x="807720" y="637032"/>
                  </a:lnTo>
                  <a:lnTo>
                    <a:pt x="807720" y="849630"/>
                  </a:lnTo>
                  <a:lnTo>
                    <a:pt x="1076706" y="425196"/>
                  </a:lnTo>
                  <a:close/>
                </a:path>
              </a:pathLst>
            </a:custGeom>
            <a:solidFill>
              <a:srgbClr val="CC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64629" y="2430780"/>
              <a:ext cx="1090930" cy="894080"/>
            </a:xfrm>
            <a:custGeom>
              <a:avLst/>
              <a:gdLst/>
              <a:ahLst/>
              <a:cxnLst/>
              <a:rect l="l" t="t" r="r" b="b"/>
              <a:pathLst>
                <a:path w="1090929" h="894079">
                  <a:moveTo>
                    <a:pt x="813816" y="228599"/>
                  </a:moveTo>
                  <a:lnTo>
                    <a:pt x="0" y="228600"/>
                  </a:lnTo>
                  <a:lnTo>
                    <a:pt x="0" y="665226"/>
                  </a:lnTo>
                  <a:lnTo>
                    <a:pt x="6095" y="665226"/>
                  </a:lnTo>
                  <a:lnTo>
                    <a:pt x="6096" y="240792"/>
                  </a:lnTo>
                  <a:lnTo>
                    <a:pt x="12954" y="234696"/>
                  </a:lnTo>
                  <a:lnTo>
                    <a:pt x="12953" y="240792"/>
                  </a:lnTo>
                  <a:lnTo>
                    <a:pt x="806958" y="240791"/>
                  </a:lnTo>
                  <a:lnTo>
                    <a:pt x="806958" y="234695"/>
                  </a:lnTo>
                  <a:lnTo>
                    <a:pt x="813816" y="228599"/>
                  </a:lnTo>
                  <a:close/>
                </a:path>
                <a:path w="1090929" h="894079">
                  <a:moveTo>
                    <a:pt x="12954" y="240792"/>
                  </a:moveTo>
                  <a:lnTo>
                    <a:pt x="12954" y="234696"/>
                  </a:lnTo>
                  <a:lnTo>
                    <a:pt x="6096" y="240792"/>
                  </a:lnTo>
                  <a:lnTo>
                    <a:pt x="12954" y="240792"/>
                  </a:lnTo>
                  <a:close/>
                </a:path>
                <a:path w="1090929" h="894079">
                  <a:moveTo>
                    <a:pt x="12954" y="653034"/>
                  </a:moveTo>
                  <a:lnTo>
                    <a:pt x="12954" y="240792"/>
                  </a:lnTo>
                  <a:lnTo>
                    <a:pt x="6096" y="240792"/>
                  </a:lnTo>
                  <a:lnTo>
                    <a:pt x="6096" y="653034"/>
                  </a:lnTo>
                  <a:lnTo>
                    <a:pt x="12954" y="653034"/>
                  </a:lnTo>
                  <a:close/>
                </a:path>
                <a:path w="1090929" h="894079">
                  <a:moveTo>
                    <a:pt x="819912" y="849882"/>
                  </a:moveTo>
                  <a:lnTo>
                    <a:pt x="819912" y="653033"/>
                  </a:lnTo>
                  <a:lnTo>
                    <a:pt x="6096" y="653034"/>
                  </a:lnTo>
                  <a:lnTo>
                    <a:pt x="12954" y="659130"/>
                  </a:lnTo>
                  <a:lnTo>
                    <a:pt x="12954" y="665226"/>
                  </a:lnTo>
                  <a:lnTo>
                    <a:pt x="806958" y="665226"/>
                  </a:lnTo>
                  <a:lnTo>
                    <a:pt x="806958" y="659129"/>
                  </a:lnTo>
                  <a:lnTo>
                    <a:pt x="813816" y="665226"/>
                  </a:lnTo>
                  <a:lnTo>
                    <a:pt x="813816" y="859501"/>
                  </a:lnTo>
                  <a:lnTo>
                    <a:pt x="819912" y="849882"/>
                  </a:lnTo>
                  <a:close/>
                </a:path>
                <a:path w="1090929" h="894079">
                  <a:moveTo>
                    <a:pt x="12954" y="665226"/>
                  </a:moveTo>
                  <a:lnTo>
                    <a:pt x="12954" y="659130"/>
                  </a:lnTo>
                  <a:lnTo>
                    <a:pt x="6096" y="653034"/>
                  </a:lnTo>
                  <a:lnTo>
                    <a:pt x="6095" y="665226"/>
                  </a:lnTo>
                  <a:lnTo>
                    <a:pt x="12954" y="665226"/>
                  </a:lnTo>
                  <a:close/>
                </a:path>
                <a:path w="1090929" h="894079">
                  <a:moveTo>
                    <a:pt x="1090422" y="447294"/>
                  </a:moveTo>
                  <a:lnTo>
                    <a:pt x="806958" y="0"/>
                  </a:lnTo>
                  <a:lnTo>
                    <a:pt x="806958" y="228599"/>
                  </a:lnTo>
                  <a:lnTo>
                    <a:pt x="808482" y="228599"/>
                  </a:lnTo>
                  <a:lnTo>
                    <a:pt x="808482" y="25907"/>
                  </a:lnTo>
                  <a:lnTo>
                    <a:pt x="819912" y="22097"/>
                  </a:lnTo>
                  <a:lnTo>
                    <a:pt x="819912" y="43943"/>
                  </a:lnTo>
                  <a:lnTo>
                    <a:pt x="1075294" y="446912"/>
                  </a:lnTo>
                  <a:lnTo>
                    <a:pt x="1077468" y="443484"/>
                  </a:lnTo>
                  <a:lnTo>
                    <a:pt x="1077468" y="467700"/>
                  </a:lnTo>
                  <a:lnTo>
                    <a:pt x="1090422" y="447294"/>
                  </a:lnTo>
                  <a:close/>
                </a:path>
                <a:path w="1090929" h="894079">
                  <a:moveTo>
                    <a:pt x="813816" y="240791"/>
                  </a:moveTo>
                  <a:lnTo>
                    <a:pt x="813816" y="228599"/>
                  </a:lnTo>
                  <a:lnTo>
                    <a:pt x="806958" y="234695"/>
                  </a:lnTo>
                  <a:lnTo>
                    <a:pt x="806958" y="240791"/>
                  </a:lnTo>
                  <a:lnTo>
                    <a:pt x="813816" y="240791"/>
                  </a:lnTo>
                  <a:close/>
                </a:path>
                <a:path w="1090929" h="894079">
                  <a:moveTo>
                    <a:pt x="813816" y="665226"/>
                  </a:moveTo>
                  <a:lnTo>
                    <a:pt x="806958" y="659129"/>
                  </a:lnTo>
                  <a:lnTo>
                    <a:pt x="806958" y="665226"/>
                  </a:lnTo>
                  <a:lnTo>
                    <a:pt x="813816" y="665226"/>
                  </a:lnTo>
                  <a:close/>
                </a:path>
                <a:path w="1090929" h="894079">
                  <a:moveTo>
                    <a:pt x="813816" y="859501"/>
                  </a:moveTo>
                  <a:lnTo>
                    <a:pt x="813816" y="665226"/>
                  </a:lnTo>
                  <a:lnTo>
                    <a:pt x="806958" y="665226"/>
                  </a:lnTo>
                  <a:lnTo>
                    <a:pt x="806958" y="893826"/>
                  </a:lnTo>
                  <a:lnTo>
                    <a:pt x="808482" y="891425"/>
                  </a:lnTo>
                  <a:lnTo>
                    <a:pt x="808482" y="867918"/>
                  </a:lnTo>
                  <a:lnTo>
                    <a:pt x="813816" y="859501"/>
                  </a:lnTo>
                  <a:close/>
                </a:path>
                <a:path w="1090929" h="894079">
                  <a:moveTo>
                    <a:pt x="819912" y="43943"/>
                  </a:moveTo>
                  <a:lnTo>
                    <a:pt x="819912" y="22097"/>
                  </a:lnTo>
                  <a:lnTo>
                    <a:pt x="808482" y="25907"/>
                  </a:lnTo>
                  <a:lnTo>
                    <a:pt x="819912" y="43943"/>
                  </a:lnTo>
                  <a:close/>
                </a:path>
                <a:path w="1090929" h="894079">
                  <a:moveTo>
                    <a:pt x="819912" y="240791"/>
                  </a:moveTo>
                  <a:lnTo>
                    <a:pt x="819912" y="43943"/>
                  </a:lnTo>
                  <a:lnTo>
                    <a:pt x="808482" y="25907"/>
                  </a:lnTo>
                  <a:lnTo>
                    <a:pt x="808482" y="228599"/>
                  </a:lnTo>
                  <a:lnTo>
                    <a:pt x="813816" y="228599"/>
                  </a:lnTo>
                  <a:lnTo>
                    <a:pt x="813816" y="240791"/>
                  </a:lnTo>
                  <a:lnTo>
                    <a:pt x="819912" y="240791"/>
                  </a:lnTo>
                  <a:close/>
                </a:path>
                <a:path w="1090929" h="894079">
                  <a:moveTo>
                    <a:pt x="1077468" y="467700"/>
                  </a:moveTo>
                  <a:lnTo>
                    <a:pt x="1077468" y="450341"/>
                  </a:lnTo>
                  <a:lnTo>
                    <a:pt x="1075294" y="446913"/>
                  </a:lnTo>
                  <a:lnTo>
                    <a:pt x="808482" y="867918"/>
                  </a:lnTo>
                  <a:lnTo>
                    <a:pt x="819912" y="871727"/>
                  </a:lnTo>
                  <a:lnTo>
                    <a:pt x="819912" y="873419"/>
                  </a:lnTo>
                  <a:lnTo>
                    <a:pt x="1077468" y="467700"/>
                  </a:lnTo>
                  <a:close/>
                </a:path>
                <a:path w="1090929" h="894079">
                  <a:moveTo>
                    <a:pt x="819912" y="873419"/>
                  </a:moveTo>
                  <a:lnTo>
                    <a:pt x="819912" y="871727"/>
                  </a:lnTo>
                  <a:lnTo>
                    <a:pt x="808482" y="867918"/>
                  </a:lnTo>
                  <a:lnTo>
                    <a:pt x="808482" y="891425"/>
                  </a:lnTo>
                  <a:lnTo>
                    <a:pt x="819912" y="873419"/>
                  </a:lnTo>
                  <a:close/>
                </a:path>
                <a:path w="1090929" h="894079">
                  <a:moveTo>
                    <a:pt x="1077468" y="450341"/>
                  </a:moveTo>
                  <a:lnTo>
                    <a:pt x="1077468" y="443484"/>
                  </a:lnTo>
                  <a:lnTo>
                    <a:pt x="1075294" y="446913"/>
                  </a:lnTo>
                  <a:lnTo>
                    <a:pt x="1077468" y="450341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8467" y="1822836"/>
              <a:ext cx="1608918" cy="21334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8705" y="4705171"/>
              <a:ext cx="1616382" cy="211858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93139" y="811784"/>
            <a:ext cx="38341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Power</a:t>
            </a:r>
            <a:r>
              <a:rPr sz="3600" spc="-45" dirty="0"/>
              <a:t> </a:t>
            </a:r>
            <a:r>
              <a:rPr sz="3600" dirty="0"/>
              <a:t>Law</a:t>
            </a:r>
            <a:r>
              <a:rPr sz="3600" spc="-45" dirty="0"/>
              <a:t> </a:t>
            </a:r>
            <a:r>
              <a:rPr sz="3600" dirty="0"/>
              <a:t>Example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993139" y="2186431"/>
            <a:ext cx="3503295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5" dirty="0">
                <a:latin typeface="Calibri"/>
                <a:cs typeface="Calibri"/>
              </a:rPr>
              <a:t>Magnetic Resonance </a:t>
            </a:r>
            <a:r>
              <a:rPr sz="2800" dirty="0">
                <a:latin typeface="Calibri"/>
                <a:cs typeface="Calibri"/>
              </a:rPr>
              <a:t> (MR)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fractured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5" dirty="0">
                <a:latin typeface="Calibri"/>
                <a:cs typeface="Calibri"/>
              </a:rPr>
              <a:t>human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spine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134" y="4661408"/>
            <a:ext cx="3516629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99390" algn="l"/>
              </a:tabLst>
            </a:pPr>
            <a:r>
              <a:rPr sz="2800" spc="-5" dirty="0">
                <a:latin typeface="Calibri"/>
                <a:cs typeface="Calibri"/>
              </a:rPr>
              <a:t>Different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power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highlight different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details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6813" y="5149417"/>
            <a:ext cx="1613620" cy="211858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68261" y="2651252"/>
            <a:ext cx="74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i="1" spc="-7" baseline="-16975" dirty="0">
                <a:solidFill>
                  <a:srgbClr val="0033CC"/>
                </a:solidFill>
                <a:latin typeface="Times New Roman"/>
                <a:cs typeface="Times New Roman"/>
              </a:rPr>
              <a:t>s</a:t>
            </a:r>
            <a:r>
              <a:rPr sz="2700" b="1" i="1" spc="-37" baseline="-1697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700" b="1" i="1" baseline="-16975" dirty="0">
                <a:solidFill>
                  <a:srgbClr val="0033CC"/>
                </a:solidFill>
                <a:latin typeface="Times New Roman"/>
                <a:cs typeface="Times New Roman"/>
              </a:rPr>
              <a:t>=</a:t>
            </a:r>
            <a:r>
              <a:rPr sz="2700" b="1" i="1" spc="-37" baseline="-1697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2700" b="1" i="1" spc="-7" baseline="-16975" dirty="0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r>
              <a:rPr sz="2700" b="1" i="1" spc="-44" baseline="-1697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200" b="1" i="1" dirty="0">
                <a:solidFill>
                  <a:srgbClr val="0033CC"/>
                </a:solidFill>
                <a:latin typeface="Times New Roman"/>
                <a:cs typeface="Times New Roman"/>
              </a:rPr>
              <a:t>0.6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58561" y="4000500"/>
            <a:ext cx="893444" cy="1090930"/>
            <a:chOff x="5258561" y="4000500"/>
            <a:chExt cx="893444" cy="1090930"/>
          </a:xfrm>
        </p:grpSpPr>
        <p:sp>
          <p:nvSpPr>
            <p:cNvPr id="14" name="object 14"/>
            <p:cNvSpPr/>
            <p:nvPr/>
          </p:nvSpPr>
          <p:spPr>
            <a:xfrm>
              <a:off x="5280659" y="4007358"/>
              <a:ext cx="848994" cy="1076325"/>
            </a:xfrm>
            <a:custGeom>
              <a:avLst/>
              <a:gdLst/>
              <a:ahLst/>
              <a:cxnLst/>
              <a:rect l="l" t="t" r="r" b="b"/>
              <a:pathLst>
                <a:path w="848995" h="1076325">
                  <a:moveTo>
                    <a:pt x="848867" y="806958"/>
                  </a:moveTo>
                  <a:lnTo>
                    <a:pt x="637031" y="806958"/>
                  </a:lnTo>
                  <a:lnTo>
                    <a:pt x="637031" y="0"/>
                  </a:lnTo>
                  <a:lnTo>
                    <a:pt x="211835" y="0"/>
                  </a:lnTo>
                  <a:lnTo>
                    <a:pt x="211835" y="806958"/>
                  </a:lnTo>
                  <a:lnTo>
                    <a:pt x="0" y="806958"/>
                  </a:lnTo>
                  <a:lnTo>
                    <a:pt x="424433" y="1075944"/>
                  </a:lnTo>
                  <a:lnTo>
                    <a:pt x="848867" y="806958"/>
                  </a:lnTo>
                  <a:close/>
                </a:path>
              </a:pathLst>
            </a:custGeom>
            <a:solidFill>
              <a:srgbClr val="CC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58561" y="4000500"/>
              <a:ext cx="893444" cy="1090930"/>
            </a:xfrm>
            <a:custGeom>
              <a:avLst/>
              <a:gdLst/>
              <a:ahLst/>
              <a:cxnLst/>
              <a:rect l="l" t="t" r="r" b="b"/>
              <a:pathLst>
                <a:path w="893445" h="1090929">
                  <a:moveTo>
                    <a:pt x="233934" y="807720"/>
                  </a:moveTo>
                  <a:lnTo>
                    <a:pt x="0" y="807720"/>
                  </a:lnTo>
                  <a:lnTo>
                    <a:pt x="22098" y="821710"/>
                  </a:lnTo>
                  <a:lnTo>
                    <a:pt x="22098" y="820674"/>
                  </a:lnTo>
                  <a:lnTo>
                    <a:pt x="25146" y="808482"/>
                  </a:lnTo>
                  <a:lnTo>
                    <a:pt x="44383" y="820674"/>
                  </a:lnTo>
                  <a:lnTo>
                    <a:pt x="227838" y="820674"/>
                  </a:lnTo>
                  <a:lnTo>
                    <a:pt x="227838" y="813816"/>
                  </a:lnTo>
                  <a:lnTo>
                    <a:pt x="233934" y="807720"/>
                  </a:lnTo>
                  <a:close/>
                </a:path>
                <a:path w="893445" h="1090929">
                  <a:moveTo>
                    <a:pt x="44383" y="820674"/>
                  </a:moveTo>
                  <a:lnTo>
                    <a:pt x="25146" y="808482"/>
                  </a:lnTo>
                  <a:lnTo>
                    <a:pt x="22098" y="820674"/>
                  </a:lnTo>
                  <a:lnTo>
                    <a:pt x="44383" y="820674"/>
                  </a:lnTo>
                  <a:close/>
                </a:path>
                <a:path w="893445" h="1090929">
                  <a:moveTo>
                    <a:pt x="446154" y="1075296"/>
                  </a:moveTo>
                  <a:lnTo>
                    <a:pt x="44383" y="820674"/>
                  </a:lnTo>
                  <a:lnTo>
                    <a:pt x="22098" y="820674"/>
                  </a:lnTo>
                  <a:lnTo>
                    <a:pt x="22098" y="821710"/>
                  </a:lnTo>
                  <a:lnTo>
                    <a:pt x="442722" y="1088009"/>
                  </a:lnTo>
                  <a:lnTo>
                    <a:pt x="442722" y="1077468"/>
                  </a:lnTo>
                  <a:lnTo>
                    <a:pt x="446154" y="1075296"/>
                  </a:lnTo>
                  <a:close/>
                </a:path>
                <a:path w="893445" h="1090929">
                  <a:moveTo>
                    <a:pt x="665226" y="807720"/>
                  </a:moveTo>
                  <a:lnTo>
                    <a:pt x="665226" y="0"/>
                  </a:lnTo>
                  <a:lnTo>
                    <a:pt x="227837" y="0"/>
                  </a:lnTo>
                  <a:lnTo>
                    <a:pt x="227838" y="807720"/>
                  </a:lnTo>
                  <a:lnTo>
                    <a:pt x="233934" y="807720"/>
                  </a:lnTo>
                  <a:lnTo>
                    <a:pt x="233933" y="12954"/>
                  </a:lnTo>
                  <a:lnTo>
                    <a:pt x="240791" y="6858"/>
                  </a:lnTo>
                  <a:lnTo>
                    <a:pt x="240791" y="12954"/>
                  </a:lnTo>
                  <a:lnTo>
                    <a:pt x="652271" y="12954"/>
                  </a:lnTo>
                  <a:lnTo>
                    <a:pt x="652271" y="6858"/>
                  </a:lnTo>
                  <a:lnTo>
                    <a:pt x="659130" y="12954"/>
                  </a:lnTo>
                  <a:lnTo>
                    <a:pt x="659130" y="807720"/>
                  </a:lnTo>
                  <a:lnTo>
                    <a:pt x="665226" y="807720"/>
                  </a:lnTo>
                  <a:close/>
                </a:path>
                <a:path w="893445" h="1090929">
                  <a:moveTo>
                    <a:pt x="240791" y="820674"/>
                  </a:moveTo>
                  <a:lnTo>
                    <a:pt x="240791" y="12954"/>
                  </a:lnTo>
                  <a:lnTo>
                    <a:pt x="233933" y="12954"/>
                  </a:lnTo>
                  <a:lnTo>
                    <a:pt x="233934" y="807720"/>
                  </a:lnTo>
                  <a:lnTo>
                    <a:pt x="227838" y="813816"/>
                  </a:lnTo>
                  <a:lnTo>
                    <a:pt x="227838" y="820674"/>
                  </a:lnTo>
                  <a:lnTo>
                    <a:pt x="240791" y="820674"/>
                  </a:lnTo>
                  <a:close/>
                </a:path>
                <a:path w="893445" h="1090929">
                  <a:moveTo>
                    <a:pt x="240791" y="12954"/>
                  </a:moveTo>
                  <a:lnTo>
                    <a:pt x="240791" y="6858"/>
                  </a:lnTo>
                  <a:lnTo>
                    <a:pt x="233933" y="12954"/>
                  </a:lnTo>
                  <a:lnTo>
                    <a:pt x="240791" y="12954"/>
                  </a:lnTo>
                  <a:close/>
                </a:path>
                <a:path w="893445" h="1090929">
                  <a:moveTo>
                    <a:pt x="449580" y="1077468"/>
                  </a:moveTo>
                  <a:lnTo>
                    <a:pt x="446154" y="1075296"/>
                  </a:lnTo>
                  <a:lnTo>
                    <a:pt x="442722" y="1077468"/>
                  </a:lnTo>
                  <a:lnTo>
                    <a:pt x="449580" y="1077468"/>
                  </a:lnTo>
                  <a:close/>
                </a:path>
                <a:path w="893445" h="1090929">
                  <a:moveTo>
                    <a:pt x="449580" y="1088492"/>
                  </a:moveTo>
                  <a:lnTo>
                    <a:pt x="449580" y="1077468"/>
                  </a:lnTo>
                  <a:lnTo>
                    <a:pt x="442722" y="1077468"/>
                  </a:lnTo>
                  <a:lnTo>
                    <a:pt x="442722" y="1088009"/>
                  </a:lnTo>
                  <a:lnTo>
                    <a:pt x="446531" y="1090422"/>
                  </a:lnTo>
                  <a:lnTo>
                    <a:pt x="449580" y="1088492"/>
                  </a:lnTo>
                  <a:close/>
                </a:path>
                <a:path w="893445" h="1090929">
                  <a:moveTo>
                    <a:pt x="870966" y="821710"/>
                  </a:moveTo>
                  <a:lnTo>
                    <a:pt x="870966" y="820674"/>
                  </a:lnTo>
                  <a:lnTo>
                    <a:pt x="848645" y="820674"/>
                  </a:lnTo>
                  <a:lnTo>
                    <a:pt x="446154" y="1075296"/>
                  </a:lnTo>
                  <a:lnTo>
                    <a:pt x="449580" y="1077468"/>
                  </a:lnTo>
                  <a:lnTo>
                    <a:pt x="449580" y="1088492"/>
                  </a:lnTo>
                  <a:lnTo>
                    <a:pt x="870966" y="821710"/>
                  </a:lnTo>
                  <a:close/>
                </a:path>
                <a:path w="893445" h="1090929">
                  <a:moveTo>
                    <a:pt x="659130" y="12954"/>
                  </a:moveTo>
                  <a:lnTo>
                    <a:pt x="652271" y="6858"/>
                  </a:lnTo>
                  <a:lnTo>
                    <a:pt x="652271" y="12954"/>
                  </a:lnTo>
                  <a:lnTo>
                    <a:pt x="659130" y="12954"/>
                  </a:lnTo>
                  <a:close/>
                </a:path>
                <a:path w="893445" h="1090929">
                  <a:moveTo>
                    <a:pt x="665226" y="820674"/>
                  </a:moveTo>
                  <a:lnTo>
                    <a:pt x="665226" y="813816"/>
                  </a:lnTo>
                  <a:lnTo>
                    <a:pt x="659130" y="807720"/>
                  </a:lnTo>
                  <a:lnTo>
                    <a:pt x="659130" y="12954"/>
                  </a:lnTo>
                  <a:lnTo>
                    <a:pt x="652271" y="12954"/>
                  </a:lnTo>
                  <a:lnTo>
                    <a:pt x="652272" y="820674"/>
                  </a:lnTo>
                  <a:lnTo>
                    <a:pt x="665226" y="820674"/>
                  </a:lnTo>
                  <a:close/>
                </a:path>
                <a:path w="893445" h="1090929">
                  <a:moveTo>
                    <a:pt x="893063" y="807720"/>
                  </a:moveTo>
                  <a:lnTo>
                    <a:pt x="659130" y="807720"/>
                  </a:lnTo>
                  <a:lnTo>
                    <a:pt x="665226" y="813816"/>
                  </a:lnTo>
                  <a:lnTo>
                    <a:pt x="665226" y="820674"/>
                  </a:lnTo>
                  <a:lnTo>
                    <a:pt x="848645" y="820674"/>
                  </a:lnTo>
                  <a:lnTo>
                    <a:pt x="867918" y="808482"/>
                  </a:lnTo>
                  <a:lnTo>
                    <a:pt x="870966" y="820674"/>
                  </a:lnTo>
                  <a:lnTo>
                    <a:pt x="870966" y="821710"/>
                  </a:lnTo>
                  <a:lnTo>
                    <a:pt x="893063" y="807720"/>
                  </a:lnTo>
                  <a:close/>
                </a:path>
                <a:path w="893445" h="1090929">
                  <a:moveTo>
                    <a:pt x="870966" y="820674"/>
                  </a:moveTo>
                  <a:lnTo>
                    <a:pt x="867918" y="808482"/>
                  </a:lnTo>
                  <a:lnTo>
                    <a:pt x="848645" y="820674"/>
                  </a:lnTo>
                  <a:lnTo>
                    <a:pt x="870966" y="820674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558363" y="4129532"/>
            <a:ext cx="278765" cy="44830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sz="1800" b="1" i="1" spc="-5" dirty="0">
                <a:solidFill>
                  <a:srgbClr val="0033CC"/>
                </a:solidFill>
                <a:latin typeface="Times New Roman"/>
                <a:cs typeface="Times New Roman"/>
              </a:rPr>
              <a:t>s</a:t>
            </a:r>
            <a:r>
              <a:rPr sz="1800" b="1" i="1" spc="-4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800" b="1" i="1" dirty="0">
                <a:solidFill>
                  <a:srgbClr val="0033CC"/>
                </a:solidFill>
                <a:latin typeface="Times New Roman"/>
                <a:cs typeface="Times New Roman"/>
              </a:rPr>
              <a:t>=</a:t>
            </a:r>
            <a:r>
              <a:rPr sz="1800" b="1" i="1" spc="-4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800" b="1" i="1" spc="-5" dirty="0">
                <a:solidFill>
                  <a:srgbClr val="0033CC"/>
                </a:solidFill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43426" y="4608829"/>
            <a:ext cx="194310" cy="2159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b="1" i="1" dirty="0">
                <a:solidFill>
                  <a:srgbClr val="0033CC"/>
                </a:solidFill>
                <a:latin typeface="Times New Roman"/>
                <a:cs typeface="Times New Roman"/>
              </a:rPr>
              <a:t>0.4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92417" y="3799332"/>
            <a:ext cx="1046480" cy="1030605"/>
            <a:chOff x="6392417" y="3799332"/>
            <a:chExt cx="1046480" cy="1030605"/>
          </a:xfrm>
        </p:grpSpPr>
        <p:sp>
          <p:nvSpPr>
            <p:cNvPr id="19" name="object 19"/>
            <p:cNvSpPr/>
            <p:nvPr/>
          </p:nvSpPr>
          <p:spPr>
            <a:xfrm>
              <a:off x="6401561" y="3808476"/>
              <a:ext cx="1028065" cy="1008380"/>
            </a:xfrm>
            <a:custGeom>
              <a:avLst/>
              <a:gdLst/>
              <a:ahLst/>
              <a:cxnLst/>
              <a:rect l="l" t="t" r="r" b="b"/>
              <a:pathLst>
                <a:path w="1028065" h="1008379">
                  <a:moveTo>
                    <a:pt x="1027938" y="361949"/>
                  </a:moveTo>
                  <a:lnTo>
                    <a:pt x="890016" y="523494"/>
                  </a:lnTo>
                  <a:lnTo>
                    <a:pt x="275844" y="0"/>
                  </a:lnTo>
                  <a:lnTo>
                    <a:pt x="0" y="323088"/>
                  </a:lnTo>
                  <a:lnTo>
                    <a:pt x="614172" y="846582"/>
                  </a:lnTo>
                  <a:lnTo>
                    <a:pt x="476250" y="1008126"/>
                  </a:lnTo>
                  <a:lnTo>
                    <a:pt x="957072" y="859536"/>
                  </a:lnTo>
                  <a:lnTo>
                    <a:pt x="1027938" y="361949"/>
                  </a:lnTo>
                  <a:close/>
                </a:path>
              </a:pathLst>
            </a:custGeom>
            <a:solidFill>
              <a:srgbClr val="CC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92417" y="3799332"/>
              <a:ext cx="1046480" cy="1030605"/>
            </a:xfrm>
            <a:custGeom>
              <a:avLst/>
              <a:gdLst/>
              <a:ahLst/>
              <a:cxnLst/>
              <a:rect l="l" t="t" r="r" b="b"/>
              <a:pathLst>
                <a:path w="1046479" h="1030604">
                  <a:moveTo>
                    <a:pt x="898059" y="523875"/>
                  </a:moveTo>
                  <a:lnTo>
                    <a:pt x="284225" y="0"/>
                  </a:lnTo>
                  <a:lnTo>
                    <a:pt x="0" y="332994"/>
                  </a:lnTo>
                  <a:lnTo>
                    <a:pt x="12953" y="344035"/>
                  </a:lnTo>
                  <a:lnTo>
                    <a:pt x="12953" y="327660"/>
                  </a:lnTo>
                  <a:lnTo>
                    <a:pt x="17539" y="331563"/>
                  </a:lnTo>
                  <a:lnTo>
                    <a:pt x="280415" y="23664"/>
                  </a:lnTo>
                  <a:lnTo>
                    <a:pt x="280415" y="13716"/>
                  </a:lnTo>
                  <a:lnTo>
                    <a:pt x="289559" y="12954"/>
                  </a:lnTo>
                  <a:lnTo>
                    <a:pt x="289559" y="21510"/>
                  </a:lnTo>
                  <a:lnTo>
                    <a:pt x="893826" y="536585"/>
                  </a:lnTo>
                  <a:lnTo>
                    <a:pt x="893826" y="528828"/>
                  </a:lnTo>
                  <a:lnTo>
                    <a:pt x="898059" y="523875"/>
                  </a:lnTo>
                  <a:close/>
                </a:path>
                <a:path w="1046479" h="1030604">
                  <a:moveTo>
                    <a:pt x="17539" y="331563"/>
                  </a:moveTo>
                  <a:lnTo>
                    <a:pt x="12953" y="327660"/>
                  </a:lnTo>
                  <a:lnTo>
                    <a:pt x="13715" y="336042"/>
                  </a:lnTo>
                  <a:lnTo>
                    <a:pt x="17539" y="331563"/>
                  </a:lnTo>
                  <a:close/>
                </a:path>
                <a:path w="1046479" h="1030604">
                  <a:moveTo>
                    <a:pt x="632460" y="854963"/>
                  </a:moveTo>
                  <a:lnTo>
                    <a:pt x="17539" y="331563"/>
                  </a:lnTo>
                  <a:lnTo>
                    <a:pt x="13715" y="336042"/>
                  </a:lnTo>
                  <a:lnTo>
                    <a:pt x="12953" y="327660"/>
                  </a:lnTo>
                  <a:lnTo>
                    <a:pt x="12953" y="344035"/>
                  </a:lnTo>
                  <a:lnTo>
                    <a:pt x="614543" y="856830"/>
                  </a:lnTo>
                  <a:lnTo>
                    <a:pt x="618744" y="851916"/>
                  </a:lnTo>
                  <a:lnTo>
                    <a:pt x="619506" y="861060"/>
                  </a:lnTo>
                  <a:lnTo>
                    <a:pt x="619506" y="870216"/>
                  </a:lnTo>
                  <a:lnTo>
                    <a:pt x="632460" y="854963"/>
                  </a:lnTo>
                  <a:close/>
                </a:path>
                <a:path w="1046479" h="1030604">
                  <a:moveTo>
                    <a:pt x="289559" y="12954"/>
                  </a:moveTo>
                  <a:lnTo>
                    <a:pt x="280415" y="13716"/>
                  </a:lnTo>
                  <a:lnTo>
                    <a:pt x="285331" y="17906"/>
                  </a:lnTo>
                  <a:lnTo>
                    <a:pt x="289559" y="12954"/>
                  </a:lnTo>
                  <a:close/>
                </a:path>
                <a:path w="1046479" h="1030604">
                  <a:moveTo>
                    <a:pt x="285331" y="17906"/>
                  </a:moveTo>
                  <a:lnTo>
                    <a:pt x="280415" y="13716"/>
                  </a:lnTo>
                  <a:lnTo>
                    <a:pt x="280415" y="23664"/>
                  </a:lnTo>
                  <a:lnTo>
                    <a:pt x="285331" y="17906"/>
                  </a:lnTo>
                  <a:close/>
                </a:path>
                <a:path w="1046479" h="1030604">
                  <a:moveTo>
                    <a:pt x="289559" y="21510"/>
                  </a:moveTo>
                  <a:lnTo>
                    <a:pt x="289559" y="12954"/>
                  </a:lnTo>
                  <a:lnTo>
                    <a:pt x="285331" y="17906"/>
                  </a:lnTo>
                  <a:lnTo>
                    <a:pt x="289559" y="21510"/>
                  </a:lnTo>
                  <a:close/>
                </a:path>
                <a:path w="1046479" h="1030604">
                  <a:moveTo>
                    <a:pt x="619506" y="870216"/>
                  </a:moveTo>
                  <a:lnTo>
                    <a:pt x="619506" y="861060"/>
                  </a:lnTo>
                  <a:lnTo>
                    <a:pt x="614543" y="856830"/>
                  </a:lnTo>
                  <a:lnTo>
                    <a:pt x="466344" y="1030224"/>
                  </a:lnTo>
                  <a:lnTo>
                    <a:pt x="483870" y="1024804"/>
                  </a:lnTo>
                  <a:lnTo>
                    <a:pt x="483870" y="1011174"/>
                  </a:lnTo>
                  <a:lnTo>
                    <a:pt x="505426" y="1004536"/>
                  </a:lnTo>
                  <a:lnTo>
                    <a:pt x="619506" y="870216"/>
                  </a:lnTo>
                  <a:close/>
                </a:path>
                <a:path w="1046479" h="1030604">
                  <a:moveTo>
                    <a:pt x="505426" y="1004536"/>
                  </a:moveTo>
                  <a:lnTo>
                    <a:pt x="483870" y="1011174"/>
                  </a:lnTo>
                  <a:lnTo>
                    <a:pt x="490728" y="1021841"/>
                  </a:lnTo>
                  <a:lnTo>
                    <a:pt x="505426" y="1004536"/>
                  </a:lnTo>
                  <a:close/>
                </a:path>
                <a:path w="1046479" h="1030604">
                  <a:moveTo>
                    <a:pt x="959829" y="864608"/>
                  </a:moveTo>
                  <a:lnTo>
                    <a:pt x="505426" y="1004536"/>
                  </a:lnTo>
                  <a:lnTo>
                    <a:pt x="490728" y="1021841"/>
                  </a:lnTo>
                  <a:lnTo>
                    <a:pt x="483870" y="1011174"/>
                  </a:lnTo>
                  <a:lnTo>
                    <a:pt x="483870" y="1024804"/>
                  </a:lnTo>
                  <a:lnTo>
                    <a:pt x="959357" y="877783"/>
                  </a:lnTo>
                  <a:lnTo>
                    <a:pt x="959357" y="867918"/>
                  </a:lnTo>
                  <a:lnTo>
                    <a:pt x="959829" y="864608"/>
                  </a:lnTo>
                  <a:close/>
                </a:path>
                <a:path w="1046479" h="1030604">
                  <a:moveTo>
                    <a:pt x="619506" y="861060"/>
                  </a:moveTo>
                  <a:lnTo>
                    <a:pt x="618744" y="851916"/>
                  </a:lnTo>
                  <a:lnTo>
                    <a:pt x="614543" y="856830"/>
                  </a:lnTo>
                  <a:lnTo>
                    <a:pt x="619506" y="861060"/>
                  </a:lnTo>
                  <a:close/>
                </a:path>
                <a:path w="1046479" h="1030604">
                  <a:moveTo>
                    <a:pt x="902969" y="528066"/>
                  </a:moveTo>
                  <a:lnTo>
                    <a:pt x="898059" y="523875"/>
                  </a:lnTo>
                  <a:lnTo>
                    <a:pt x="893826" y="528828"/>
                  </a:lnTo>
                  <a:lnTo>
                    <a:pt x="902969" y="528066"/>
                  </a:lnTo>
                  <a:close/>
                </a:path>
                <a:path w="1046479" h="1030604">
                  <a:moveTo>
                    <a:pt x="902969" y="538209"/>
                  </a:moveTo>
                  <a:lnTo>
                    <a:pt x="902969" y="528066"/>
                  </a:lnTo>
                  <a:lnTo>
                    <a:pt x="893826" y="528828"/>
                  </a:lnTo>
                  <a:lnTo>
                    <a:pt x="893826" y="536585"/>
                  </a:lnTo>
                  <a:lnTo>
                    <a:pt x="899921" y="541782"/>
                  </a:lnTo>
                  <a:lnTo>
                    <a:pt x="902969" y="538209"/>
                  </a:lnTo>
                  <a:close/>
                </a:path>
                <a:path w="1046479" h="1030604">
                  <a:moveTo>
                    <a:pt x="1046226" y="350520"/>
                  </a:moveTo>
                  <a:lnTo>
                    <a:pt x="898059" y="523875"/>
                  </a:lnTo>
                  <a:lnTo>
                    <a:pt x="902969" y="528066"/>
                  </a:lnTo>
                  <a:lnTo>
                    <a:pt x="902969" y="538209"/>
                  </a:lnTo>
                  <a:lnTo>
                    <a:pt x="1027021" y="392815"/>
                  </a:lnTo>
                  <a:lnTo>
                    <a:pt x="1030224" y="370331"/>
                  </a:lnTo>
                  <a:lnTo>
                    <a:pt x="1041654" y="375665"/>
                  </a:lnTo>
                  <a:lnTo>
                    <a:pt x="1041654" y="382570"/>
                  </a:lnTo>
                  <a:lnTo>
                    <a:pt x="1046226" y="350520"/>
                  </a:lnTo>
                  <a:close/>
                </a:path>
                <a:path w="1046479" h="1030604">
                  <a:moveTo>
                    <a:pt x="963930" y="863346"/>
                  </a:moveTo>
                  <a:lnTo>
                    <a:pt x="959829" y="864608"/>
                  </a:lnTo>
                  <a:lnTo>
                    <a:pt x="959357" y="867918"/>
                  </a:lnTo>
                  <a:lnTo>
                    <a:pt x="963930" y="863346"/>
                  </a:lnTo>
                  <a:close/>
                </a:path>
                <a:path w="1046479" h="1030604">
                  <a:moveTo>
                    <a:pt x="963930" y="876370"/>
                  </a:moveTo>
                  <a:lnTo>
                    <a:pt x="963930" y="863346"/>
                  </a:lnTo>
                  <a:lnTo>
                    <a:pt x="959357" y="867918"/>
                  </a:lnTo>
                  <a:lnTo>
                    <a:pt x="959357" y="877783"/>
                  </a:lnTo>
                  <a:lnTo>
                    <a:pt x="963930" y="876370"/>
                  </a:lnTo>
                  <a:close/>
                </a:path>
                <a:path w="1046479" h="1030604">
                  <a:moveTo>
                    <a:pt x="1041654" y="382570"/>
                  </a:moveTo>
                  <a:lnTo>
                    <a:pt x="1041654" y="375665"/>
                  </a:lnTo>
                  <a:lnTo>
                    <a:pt x="1027021" y="392815"/>
                  </a:lnTo>
                  <a:lnTo>
                    <a:pt x="959829" y="864608"/>
                  </a:lnTo>
                  <a:lnTo>
                    <a:pt x="963930" y="863346"/>
                  </a:lnTo>
                  <a:lnTo>
                    <a:pt x="963930" y="876370"/>
                  </a:lnTo>
                  <a:lnTo>
                    <a:pt x="971550" y="874013"/>
                  </a:lnTo>
                  <a:lnTo>
                    <a:pt x="1041654" y="382570"/>
                  </a:lnTo>
                  <a:close/>
                </a:path>
                <a:path w="1046479" h="1030604">
                  <a:moveTo>
                    <a:pt x="1041654" y="375665"/>
                  </a:moveTo>
                  <a:lnTo>
                    <a:pt x="1030224" y="370331"/>
                  </a:lnTo>
                  <a:lnTo>
                    <a:pt x="1027021" y="392815"/>
                  </a:lnTo>
                  <a:lnTo>
                    <a:pt x="1041654" y="375665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85965" y="4065270"/>
              <a:ext cx="388620" cy="293370"/>
            </a:xfrm>
            <a:custGeom>
              <a:avLst/>
              <a:gdLst/>
              <a:ahLst/>
              <a:cxnLst/>
              <a:rect l="l" t="t" r="r" b="b"/>
              <a:pathLst>
                <a:path w="388620" h="293370">
                  <a:moveTo>
                    <a:pt x="31241" y="36575"/>
                  </a:moveTo>
                  <a:lnTo>
                    <a:pt x="28193" y="34289"/>
                  </a:lnTo>
                  <a:lnTo>
                    <a:pt x="0" y="58673"/>
                  </a:lnTo>
                  <a:lnTo>
                    <a:pt x="3047" y="61721"/>
                  </a:lnTo>
                  <a:lnTo>
                    <a:pt x="5333" y="60959"/>
                  </a:lnTo>
                  <a:lnTo>
                    <a:pt x="9143" y="60959"/>
                  </a:lnTo>
                  <a:lnTo>
                    <a:pt x="10667" y="61721"/>
                  </a:lnTo>
                  <a:lnTo>
                    <a:pt x="16001" y="67055"/>
                  </a:lnTo>
                  <a:lnTo>
                    <a:pt x="18287" y="70865"/>
                  </a:lnTo>
                  <a:lnTo>
                    <a:pt x="22097" y="76199"/>
                  </a:lnTo>
                  <a:lnTo>
                    <a:pt x="23621" y="78104"/>
                  </a:lnTo>
                  <a:lnTo>
                    <a:pt x="23621" y="60197"/>
                  </a:lnTo>
                  <a:lnTo>
                    <a:pt x="25145" y="51053"/>
                  </a:lnTo>
                  <a:lnTo>
                    <a:pt x="27431" y="44957"/>
                  </a:lnTo>
                  <a:lnTo>
                    <a:pt x="31241" y="36575"/>
                  </a:lnTo>
                  <a:close/>
                </a:path>
                <a:path w="388620" h="293370">
                  <a:moveTo>
                    <a:pt x="56387" y="92487"/>
                  </a:moveTo>
                  <a:lnTo>
                    <a:pt x="56387" y="57911"/>
                  </a:lnTo>
                  <a:lnTo>
                    <a:pt x="55625" y="64769"/>
                  </a:lnTo>
                  <a:lnTo>
                    <a:pt x="54863" y="67817"/>
                  </a:lnTo>
                  <a:lnTo>
                    <a:pt x="41909" y="82295"/>
                  </a:lnTo>
                  <a:lnTo>
                    <a:pt x="38099" y="82295"/>
                  </a:lnTo>
                  <a:lnTo>
                    <a:pt x="25145" y="68579"/>
                  </a:lnTo>
                  <a:lnTo>
                    <a:pt x="23621" y="64769"/>
                  </a:lnTo>
                  <a:lnTo>
                    <a:pt x="23621" y="78104"/>
                  </a:lnTo>
                  <a:lnTo>
                    <a:pt x="25145" y="80009"/>
                  </a:lnTo>
                  <a:lnTo>
                    <a:pt x="28193" y="83057"/>
                  </a:lnTo>
                  <a:lnTo>
                    <a:pt x="33527" y="86867"/>
                  </a:lnTo>
                  <a:lnTo>
                    <a:pt x="38861" y="89915"/>
                  </a:lnTo>
                  <a:lnTo>
                    <a:pt x="52577" y="92963"/>
                  </a:lnTo>
                  <a:lnTo>
                    <a:pt x="56387" y="92487"/>
                  </a:lnTo>
                  <a:close/>
                </a:path>
                <a:path w="388620" h="293370">
                  <a:moveTo>
                    <a:pt x="134111" y="32765"/>
                  </a:moveTo>
                  <a:lnTo>
                    <a:pt x="131063" y="30479"/>
                  </a:lnTo>
                  <a:lnTo>
                    <a:pt x="128015" y="31241"/>
                  </a:lnTo>
                  <a:lnTo>
                    <a:pt x="125729" y="30479"/>
                  </a:lnTo>
                  <a:lnTo>
                    <a:pt x="123443" y="28193"/>
                  </a:lnTo>
                  <a:lnTo>
                    <a:pt x="121919" y="27431"/>
                  </a:lnTo>
                  <a:lnTo>
                    <a:pt x="120395" y="25145"/>
                  </a:lnTo>
                  <a:lnTo>
                    <a:pt x="118109" y="22097"/>
                  </a:lnTo>
                  <a:lnTo>
                    <a:pt x="114299" y="16763"/>
                  </a:lnTo>
                  <a:lnTo>
                    <a:pt x="110489" y="12191"/>
                  </a:lnTo>
                  <a:lnTo>
                    <a:pt x="106679" y="9905"/>
                  </a:lnTo>
                  <a:lnTo>
                    <a:pt x="100524" y="5357"/>
                  </a:lnTo>
                  <a:lnTo>
                    <a:pt x="94583" y="2095"/>
                  </a:lnTo>
                  <a:lnTo>
                    <a:pt x="88784" y="261"/>
                  </a:lnTo>
                  <a:lnTo>
                    <a:pt x="85343" y="104"/>
                  </a:lnTo>
                  <a:lnTo>
                    <a:pt x="74675" y="0"/>
                  </a:lnTo>
                  <a:lnTo>
                    <a:pt x="68579" y="3047"/>
                  </a:lnTo>
                  <a:lnTo>
                    <a:pt x="55649" y="39754"/>
                  </a:lnTo>
                  <a:lnTo>
                    <a:pt x="55625" y="48767"/>
                  </a:lnTo>
                  <a:lnTo>
                    <a:pt x="56387" y="57911"/>
                  </a:lnTo>
                  <a:lnTo>
                    <a:pt x="56387" y="92487"/>
                  </a:lnTo>
                  <a:lnTo>
                    <a:pt x="85343" y="66293"/>
                  </a:lnTo>
                  <a:lnTo>
                    <a:pt x="85343" y="28193"/>
                  </a:lnTo>
                  <a:lnTo>
                    <a:pt x="86105" y="24383"/>
                  </a:lnTo>
                  <a:lnTo>
                    <a:pt x="86105" y="22097"/>
                  </a:lnTo>
                  <a:lnTo>
                    <a:pt x="86867" y="19811"/>
                  </a:lnTo>
                  <a:lnTo>
                    <a:pt x="88391" y="17525"/>
                  </a:lnTo>
                  <a:lnTo>
                    <a:pt x="89915" y="16001"/>
                  </a:lnTo>
                  <a:lnTo>
                    <a:pt x="91439" y="13715"/>
                  </a:lnTo>
                  <a:lnTo>
                    <a:pt x="93725" y="12953"/>
                  </a:lnTo>
                  <a:lnTo>
                    <a:pt x="99821" y="12953"/>
                  </a:lnTo>
                  <a:lnTo>
                    <a:pt x="102869" y="13715"/>
                  </a:lnTo>
                  <a:lnTo>
                    <a:pt x="105155" y="16001"/>
                  </a:lnTo>
                  <a:lnTo>
                    <a:pt x="109727" y="19811"/>
                  </a:lnTo>
                  <a:lnTo>
                    <a:pt x="112013" y="25145"/>
                  </a:lnTo>
                  <a:lnTo>
                    <a:pt x="112013" y="32003"/>
                  </a:lnTo>
                  <a:lnTo>
                    <a:pt x="112775" y="38861"/>
                  </a:lnTo>
                  <a:lnTo>
                    <a:pt x="112775" y="51591"/>
                  </a:lnTo>
                  <a:lnTo>
                    <a:pt x="134111" y="32765"/>
                  </a:lnTo>
                  <a:close/>
                </a:path>
                <a:path w="388620" h="293370">
                  <a:moveTo>
                    <a:pt x="86415" y="44648"/>
                  </a:moveTo>
                  <a:lnTo>
                    <a:pt x="86105" y="32765"/>
                  </a:lnTo>
                  <a:lnTo>
                    <a:pt x="85343" y="28193"/>
                  </a:lnTo>
                  <a:lnTo>
                    <a:pt x="85343" y="66293"/>
                  </a:lnTo>
                  <a:lnTo>
                    <a:pt x="85891" y="61269"/>
                  </a:lnTo>
                  <a:lnTo>
                    <a:pt x="86296" y="54101"/>
                  </a:lnTo>
                  <a:lnTo>
                    <a:pt x="86415" y="44648"/>
                  </a:lnTo>
                  <a:close/>
                </a:path>
                <a:path w="388620" h="293370">
                  <a:moveTo>
                    <a:pt x="112775" y="51591"/>
                  </a:moveTo>
                  <a:lnTo>
                    <a:pt x="112775" y="38861"/>
                  </a:lnTo>
                  <a:lnTo>
                    <a:pt x="110489" y="46481"/>
                  </a:lnTo>
                  <a:lnTo>
                    <a:pt x="105155" y="53339"/>
                  </a:lnTo>
                  <a:lnTo>
                    <a:pt x="108203" y="55625"/>
                  </a:lnTo>
                  <a:lnTo>
                    <a:pt x="112775" y="51591"/>
                  </a:lnTo>
                  <a:close/>
                </a:path>
                <a:path w="388620" h="293370">
                  <a:moveTo>
                    <a:pt x="255269" y="187451"/>
                  </a:moveTo>
                  <a:lnTo>
                    <a:pt x="162305" y="108203"/>
                  </a:lnTo>
                  <a:lnTo>
                    <a:pt x="152399" y="118871"/>
                  </a:lnTo>
                  <a:lnTo>
                    <a:pt x="245363" y="198119"/>
                  </a:lnTo>
                  <a:lnTo>
                    <a:pt x="255269" y="187451"/>
                  </a:lnTo>
                  <a:close/>
                </a:path>
                <a:path w="388620" h="293370">
                  <a:moveTo>
                    <a:pt x="278891" y="160019"/>
                  </a:moveTo>
                  <a:lnTo>
                    <a:pt x="185927" y="80771"/>
                  </a:lnTo>
                  <a:lnTo>
                    <a:pt x="176783" y="91439"/>
                  </a:lnTo>
                  <a:lnTo>
                    <a:pt x="268985" y="170687"/>
                  </a:lnTo>
                  <a:lnTo>
                    <a:pt x="278891" y="160019"/>
                  </a:lnTo>
                  <a:close/>
                </a:path>
                <a:path w="388620" h="293370">
                  <a:moveTo>
                    <a:pt x="332231" y="251307"/>
                  </a:moveTo>
                  <a:lnTo>
                    <a:pt x="332231" y="220979"/>
                  </a:lnTo>
                  <a:lnTo>
                    <a:pt x="331469" y="222503"/>
                  </a:lnTo>
                  <a:lnTo>
                    <a:pt x="326135" y="227837"/>
                  </a:lnTo>
                  <a:lnTo>
                    <a:pt x="321563" y="230885"/>
                  </a:lnTo>
                  <a:lnTo>
                    <a:pt x="259079" y="275843"/>
                  </a:lnTo>
                  <a:lnTo>
                    <a:pt x="279653" y="293369"/>
                  </a:lnTo>
                  <a:lnTo>
                    <a:pt x="288655" y="286642"/>
                  </a:lnTo>
                  <a:lnTo>
                    <a:pt x="296227" y="281273"/>
                  </a:lnTo>
                  <a:lnTo>
                    <a:pt x="302371" y="277189"/>
                  </a:lnTo>
                  <a:lnTo>
                    <a:pt x="307085" y="274319"/>
                  </a:lnTo>
                  <a:lnTo>
                    <a:pt x="310895" y="272687"/>
                  </a:lnTo>
                  <a:lnTo>
                    <a:pt x="310895" y="265937"/>
                  </a:lnTo>
                  <a:lnTo>
                    <a:pt x="332231" y="251307"/>
                  </a:lnTo>
                  <a:close/>
                </a:path>
                <a:path w="388620" h="293370">
                  <a:moveTo>
                    <a:pt x="388619" y="257555"/>
                  </a:moveTo>
                  <a:lnTo>
                    <a:pt x="388619" y="251459"/>
                  </a:lnTo>
                  <a:lnTo>
                    <a:pt x="387857" y="249173"/>
                  </a:lnTo>
                  <a:lnTo>
                    <a:pt x="385571" y="246887"/>
                  </a:lnTo>
                  <a:lnTo>
                    <a:pt x="381761" y="244601"/>
                  </a:lnTo>
                  <a:lnTo>
                    <a:pt x="377189" y="243077"/>
                  </a:lnTo>
                  <a:lnTo>
                    <a:pt x="371093" y="243839"/>
                  </a:lnTo>
                  <a:lnTo>
                    <a:pt x="361795" y="245685"/>
                  </a:lnTo>
                  <a:lnTo>
                    <a:pt x="348710" y="250031"/>
                  </a:lnTo>
                  <a:lnTo>
                    <a:pt x="331767" y="256805"/>
                  </a:lnTo>
                  <a:lnTo>
                    <a:pt x="310895" y="265937"/>
                  </a:lnTo>
                  <a:lnTo>
                    <a:pt x="310895" y="272687"/>
                  </a:lnTo>
                  <a:lnTo>
                    <a:pt x="312419" y="272033"/>
                  </a:lnTo>
                  <a:lnTo>
                    <a:pt x="319277" y="268223"/>
                  </a:lnTo>
                  <a:lnTo>
                    <a:pt x="327659" y="264413"/>
                  </a:lnTo>
                  <a:lnTo>
                    <a:pt x="336041" y="261365"/>
                  </a:lnTo>
                  <a:lnTo>
                    <a:pt x="342137" y="259079"/>
                  </a:lnTo>
                  <a:lnTo>
                    <a:pt x="346709" y="257555"/>
                  </a:lnTo>
                  <a:lnTo>
                    <a:pt x="350519" y="256793"/>
                  </a:lnTo>
                  <a:lnTo>
                    <a:pt x="355853" y="256793"/>
                  </a:lnTo>
                  <a:lnTo>
                    <a:pt x="356615" y="257555"/>
                  </a:lnTo>
                  <a:lnTo>
                    <a:pt x="357377" y="257555"/>
                  </a:lnTo>
                  <a:lnTo>
                    <a:pt x="357377" y="258317"/>
                  </a:lnTo>
                  <a:lnTo>
                    <a:pt x="358139" y="258317"/>
                  </a:lnTo>
                  <a:lnTo>
                    <a:pt x="358901" y="259079"/>
                  </a:lnTo>
                  <a:lnTo>
                    <a:pt x="358901" y="271779"/>
                  </a:lnTo>
                  <a:lnTo>
                    <a:pt x="360425" y="272795"/>
                  </a:lnTo>
                  <a:lnTo>
                    <a:pt x="362711" y="275081"/>
                  </a:lnTo>
                  <a:lnTo>
                    <a:pt x="364997" y="275081"/>
                  </a:lnTo>
                  <a:lnTo>
                    <a:pt x="368807" y="274319"/>
                  </a:lnTo>
                  <a:lnTo>
                    <a:pt x="374903" y="272795"/>
                  </a:lnTo>
                  <a:lnTo>
                    <a:pt x="380237" y="269747"/>
                  </a:lnTo>
                  <a:lnTo>
                    <a:pt x="384809" y="263651"/>
                  </a:lnTo>
                  <a:lnTo>
                    <a:pt x="387857" y="260603"/>
                  </a:lnTo>
                  <a:lnTo>
                    <a:pt x="388619" y="257555"/>
                  </a:lnTo>
                  <a:close/>
                </a:path>
                <a:path w="388620" h="293370">
                  <a:moveTo>
                    <a:pt x="364235" y="229361"/>
                  </a:moveTo>
                  <a:lnTo>
                    <a:pt x="359663" y="224789"/>
                  </a:lnTo>
                  <a:lnTo>
                    <a:pt x="329183" y="208787"/>
                  </a:lnTo>
                  <a:lnTo>
                    <a:pt x="326135" y="210311"/>
                  </a:lnTo>
                  <a:lnTo>
                    <a:pt x="330707" y="214883"/>
                  </a:lnTo>
                  <a:lnTo>
                    <a:pt x="331469" y="216407"/>
                  </a:lnTo>
                  <a:lnTo>
                    <a:pt x="332231" y="217169"/>
                  </a:lnTo>
                  <a:lnTo>
                    <a:pt x="332231" y="251307"/>
                  </a:lnTo>
                  <a:lnTo>
                    <a:pt x="364235" y="229361"/>
                  </a:lnTo>
                  <a:close/>
                </a:path>
                <a:path w="388620" h="293370">
                  <a:moveTo>
                    <a:pt x="358901" y="271779"/>
                  </a:moveTo>
                  <a:lnTo>
                    <a:pt x="358901" y="262889"/>
                  </a:lnTo>
                  <a:lnTo>
                    <a:pt x="357377" y="268985"/>
                  </a:lnTo>
                  <a:lnTo>
                    <a:pt x="358139" y="271271"/>
                  </a:lnTo>
                  <a:lnTo>
                    <a:pt x="358901" y="271779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1923" y="4330446"/>
              <a:ext cx="185927" cy="14935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57200" y="2076450"/>
            <a:ext cx="265430" cy="5238750"/>
            <a:chOff x="457200" y="2076450"/>
            <a:chExt cx="265430" cy="523875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" y="7117079"/>
              <a:ext cx="260603" cy="1981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4058" y="2083308"/>
              <a:ext cx="252729" cy="5035550"/>
            </a:xfrm>
            <a:custGeom>
              <a:avLst/>
              <a:gdLst/>
              <a:ahLst/>
              <a:cxnLst/>
              <a:rect l="l" t="t" r="r" b="b"/>
              <a:pathLst>
                <a:path w="252729" h="5035550">
                  <a:moveTo>
                    <a:pt x="252222" y="5035296"/>
                  </a:moveTo>
                  <a:lnTo>
                    <a:pt x="252222" y="0"/>
                  </a:lnTo>
                  <a:lnTo>
                    <a:pt x="0" y="0"/>
                  </a:lnTo>
                  <a:lnTo>
                    <a:pt x="0" y="5035296"/>
                  </a:lnTo>
                  <a:lnTo>
                    <a:pt x="252222" y="5035296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7200" y="2076450"/>
              <a:ext cx="265430" cy="5048250"/>
            </a:xfrm>
            <a:custGeom>
              <a:avLst/>
              <a:gdLst/>
              <a:ahLst/>
              <a:cxnLst/>
              <a:rect l="l" t="t" r="r" b="b"/>
              <a:pathLst>
                <a:path w="265430" h="5048250">
                  <a:moveTo>
                    <a:pt x="265176" y="5048250"/>
                  </a:moveTo>
                  <a:lnTo>
                    <a:pt x="265175" y="0"/>
                  </a:lnTo>
                  <a:lnTo>
                    <a:pt x="0" y="0"/>
                  </a:lnTo>
                  <a:lnTo>
                    <a:pt x="0" y="5048250"/>
                  </a:lnTo>
                  <a:lnTo>
                    <a:pt x="6858" y="5048250"/>
                  </a:lnTo>
                  <a:lnTo>
                    <a:pt x="6857" y="12954"/>
                  </a:lnTo>
                  <a:lnTo>
                    <a:pt x="12954" y="6857"/>
                  </a:lnTo>
                  <a:lnTo>
                    <a:pt x="12954" y="12954"/>
                  </a:lnTo>
                  <a:lnTo>
                    <a:pt x="252984" y="12954"/>
                  </a:lnTo>
                  <a:lnTo>
                    <a:pt x="252984" y="6857"/>
                  </a:lnTo>
                  <a:lnTo>
                    <a:pt x="259079" y="12954"/>
                  </a:lnTo>
                  <a:lnTo>
                    <a:pt x="259080" y="5048250"/>
                  </a:lnTo>
                  <a:lnTo>
                    <a:pt x="265176" y="5048250"/>
                  </a:lnTo>
                  <a:close/>
                </a:path>
                <a:path w="265430" h="5048250">
                  <a:moveTo>
                    <a:pt x="12954" y="12954"/>
                  </a:moveTo>
                  <a:lnTo>
                    <a:pt x="12954" y="6857"/>
                  </a:lnTo>
                  <a:lnTo>
                    <a:pt x="6857" y="12954"/>
                  </a:lnTo>
                  <a:lnTo>
                    <a:pt x="12954" y="12954"/>
                  </a:lnTo>
                  <a:close/>
                </a:path>
                <a:path w="265430" h="5048250">
                  <a:moveTo>
                    <a:pt x="12954" y="5036058"/>
                  </a:moveTo>
                  <a:lnTo>
                    <a:pt x="12954" y="12954"/>
                  </a:lnTo>
                  <a:lnTo>
                    <a:pt x="6857" y="12954"/>
                  </a:lnTo>
                  <a:lnTo>
                    <a:pt x="6858" y="5036058"/>
                  </a:lnTo>
                  <a:lnTo>
                    <a:pt x="12954" y="5036058"/>
                  </a:lnTo>
                  <a:close/>
                </a:path>
                <a:path w="265430" h="5048250">
                  <a:moveTo>
                    <a:pt x="259080" y="5036058"/>
                  </a:moveTo>
                  <a:lnTo>
                    <a:pt x="6858" y="5036058"/>
                  </a:lnTo>
                  <a:lnTo>
                    <a:pt x="12954" y="5042154"/>
                  </a:lnTo>
                  <a:lnTo>
                    <a:pt x="12954" y="5048250"/>
                  </a:lnTo>
                  <a:lnTo>
                    <a:pt x="252984" y="5048250"/>
                  </a:lnTo>
                  <a:lnTo>
                    <a:pt x="252984" y="5042154"/>
                  </a:lnTo>
                  <a:lnTo>
                    <a:pt x="259080" y="5036058"/>
                  </a:lnTo>
                  <a:close/>
                </a:path>
                <a:path w="265430" h="5048250">
                  <a:moveTo>
                    <a:pt x="12954" y="5048250"/>
                  </a:moveTo>
                  <a:lnTo>
                    <a:pt x="12954" y="5042154"/>
                  </a:lnTo>
                  <a:lnTo>
                    <a:pt x="6858" y="5036058"/>
                  </a:lnTo>
                  <a:lnTo>
                    <a:pt x="6858" y="5048250"/>
                  </a:lnTo>
                  <a:lnTo>
                    <a:pt x="12954" y="5048250"/>
                  </a:lnTo>
                  <a:close/>
                </a:path>
                <a:path w="265430" h="5048250">
                  <a:moveTo>
                    <a:pt x="259079" y="12954"/>
                  </a:moveTo>
                  <a:lnTo>
                    <a:pt x="252984" y="6857"/>
                  </a:lnTo>
                  <a:lnTo>
                    <a:pt x="252984" y="12954"/>
                  </a:lnTo>
                  <a:lnTo>
                    <a:pt x="259079" y="12954"/>
                  </a:lnTo>
                  <a:close/>
                </a:path>
                <a:path w="265430" h="5048250">
                  <a:moveTo>
                    <a:pt x="259080" y="5036058"/>
                  </a:moveTo>
                  <a:lnTo>
                    <a:pt x="259079" y="12954"/>
                  </a:lnTo>
                  <a:lnTo>
                    <a:pt x="252984" y="12954"/>
                  </a:lnTo>
                  <a:lnTo>
                    <a:pt x="252984" y="5036058"/>
                  </a:lnTo>
                  <a:lnTo>
                    <a:pt x="259080" y="5036058"/>
                  </a:lnTo>
                  <a:close/>
                </a:path>
                <a:path w="265430" h="5048250">
                  <a:moveTo>
                    <a:pt x="259080" y="5048250"/>
                  </a:moveTo>
                  <a:lnTo>
                    <a:pt x="259080" y="5036058"/>
                  </a:lnTo>
                  <a:lnTo>
                    <a:pt x="252984" y="5042154"/>
                  </a:lnTo>
                  <a:lnTo>
                    <a:pt x="252984" y="5048250"/>
                  </a:lnTo>
                  <a:lnTo>
                    <a:pt x="259080" y="5048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95512" y="2163570"/>
            <a:ext cx="196215" cy="4875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taken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Gonzalez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Woods,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Digital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(2002)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58638" y="1508251"/>
            <a:ext cx="7937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0000"/>
                </a:solidFill>
                <a:latin typeface="Arial"/>
                <a:cs typeface="Arial"/>
              </a:rPr>
              <a:t>Original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43059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Intensity</a:t>
            </a:r>
            <a:r>
              <a:rPr sz="3900" spc="-105" dirty="0"/>
              <a:t> </a:t>
            </a:r>
            <a:r>
              <a:rPr sz="3900" spc="-5" dirty="0"/>
              <a:t>Windowing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15416" y="2143760"/>
            <a:ext cx="7596505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7155" indent="-343535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clamp operation, then linearly stretching image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intensities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possible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range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window</a:t>
            </a:r>
            <a:r>
              <a:rPr sz="2800" dirty="0">
                <a:latin typeface="Calibri"/>
                <a:cs typeface="Calibri"/>
              </a:rPr>
              <a:t> an</a:t>
            </a:r>
            <a:r>
              <a:rPr sz="2800" spc="-5" dirty="0">
                <a:latin typeface="Calibri"/>
                <a:cs typeface="Calibri"/>
              </a:rPr>
              <a:t> image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[</a:t>
            </a:r>
            <a:r>
              <a:rPr sz="2800" i="1" spc="-5" dirty="0">
                <a:latin typeface="Calibri"/>
                <a:cs typeface="Calibri"/>
              </a:rPr>
              <a:t>a,b</a:t>
            </a:r>
            <a:r>
              <a:rPr sz="2800" spc="-5" dirty="0">
                <a:latin typeface="Calibri"/>
                <a:cs typeface="Calibri"/>
              </a:rPr>
              <a:t>] with</a:t>
            </a:r>
            <a:r>
              <a:rPr sz="2800" dirty="0">
                <a:latin typeface="Calibri"/>
                <a:cs typeface="Calibri"/>
              </a:rPr>
              <a:t> max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intensity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M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0580" y="4037874"/>
            <a:ext cx="4442523" cy="1365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61734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Intensity</a:t>
            </a:r>
            <a:r>
              <a:rPr sz="3900" spc="-65" dirty="0"/>
              <a:t> </a:t>
            </a:r>
            <a:r>
              <a:rPr sz="3900" spc="-5" dirty="0"/>
              <a:t>Windowing</a:t>
            </a:r>
            <a:r>
              <a:rPr sz="3900" spc="-40" dirty="0"/>
              <a:t> </a:t>
            </a:r>
            <a:r>
              <a:rPr sz="3900" dirty="0"/>
              <a:t>Example</a:t>
            </a:r>
            <a:endParaRPr sz="3900"/>
          </a:p>
        </p:txBody>
      </p:sp>
      <p:grpSp>
        <p:nvGrpSpPr>
          <p:cNvPr id="3" name="object 3"/>
          <p:cNvGrpSpPr/>
          <p:nvPr/>
        </p:nvGrpSpPr>
        <p:grpSpPr>
          <a:xfrm>
            <a:off x="1048942" y="2116327"/>
            <a:ext cx="6777355" cy="4963795"/>
            <a:chOff x="1048942" y="2116327"/>
            <a:chExt cx="6777355" cy="4963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8942" y="2116327"/>
              <a:ext cx="6373083" cy="49631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19799" y="3732276"/>
              <a:ext cx="1805939" cy="173355"/>
            </a:xfrm>
            <a:custGeom>
              <a:avLst/>
              <a:gdLst/>
              <a:ahLst/>
              <a:cxnLst/>
              <a:rect l="l" t="t" r="r" b="b"/>
              <a:pathLst>
                <a:path w="1805940" h="173354">
                  <a:moveTo>
                    <a:pt x="103632" y="73152"/>
                  </a:moveTo>
                  <a:lnTo>
                    <a:pt x="97536" y="64008"/>
                  </a:lnTo>
                  <a:lnTo>
                    <a:pt x="91440" y="63246"/>
                  </a:lnTo>
                  <a:lnTo>
                    <a:pt x="86868" y="65532"/>
                  </a:lnTo>
                  <a:lnTo>
                    <a:pt x="0" y="124206"/>
                  </a:lnTo>
                  <a:lnTo>
                    <a:pt x="18288" y="133275"/>
                  </a:lnTo>
                  <a:lnTo>
                    <a:pt x="18288" y="113538"/>
                  </a:lnTo>
                  <a:lnTo>
                    <a:pt x="53582" y="111294"/>
                  </a:lnTo>
                  <a:lnTo>
                    <a:pt x="97536" y="81534"/>
                  </a:lnTo>
                  <a:lnTo>
                    <a:pt x="102108" y="78486"/>
                  </a:lnTo>
                  <a:lnTo>
                    <a:pt x="103632" y="73152"/>
                  </a:lnTo>
                  <a:close/>
                </a:path>
                <a:path w="1805940" h="173354">
                  <a:moveTo>
                    <a:pt x="53582" y="111294"/>
                  </a:moveTo>
                  <a:lnTo>
                    <a:pt x="18288" y="113538"/>
                  </a:lnTo>
                  <a:lnTo>
                    <a:pt x="19812" y="132588"/>
                  </a:lnTo>
                  <a:lnTo>
                    <a:pt x="23622" y="132345"/>
                  </a:lnTo>
                  <a:lnTo>
                    <a:pt x="23622" y="114300"/>
                  </a:lnTo>
                  <a:lnTo>
                    <a:pt x="38242" y="121680"/>
                  </a:lnTo>
                  <a:lnTo>
                    <a:pt x="53582" y="111294"/>
                  </a:lnTo>
                  <a:close/>
                </a:path>
                <a:path w="1805940" h="173354">
                  <a:moveTo>
                    <a:pt x="108966" y="162306"/>
                  </a:moveTo>
                  <a:lnTo>
                    <a:pt x="106680" y="156210"/>
                  </a:lnTo>
                  <a:lnTo>
                    <a:pt x="102108" y="153924"/>
                  </a:lnTo>
                  <a:lnTo>
                    <a:pt x="55369" y="130327"/>
                  </a:lnTo>
                  <a:lnTo>
                    <a:pt x="19812" y="132588"/>
                  </a:lnTo>
                  <a:lnTo>
                    <a:pt x="18288" y="113538"/>
                  </a:lnTo>
                  <a:lnTo>
                    <a:pt x="18288" y="133275"/>
                  </a:lnTo>
                  <a:lnTo>
                    <a:pt x="93726" y="170688"/>
                  </a:lnTo>
                  <a:lnTo>
                    <a:pt x="98298" y="172974"/>
                  </a:lnTo>
                  <a:lnTo>
                    <a:pt x="104394" y="171450"/>
                  </a:lnTo>
                  <a:lnTo>
                    <a:pt x="108966" y="162306"/>
                  </a:lnTo>
                  <a:close/>
                </a:path>
                <a:path w="1805940" h="173354">
                  <a:moveTo>
                    <a:pt x="38242" y="121680"/>
                  </a:moveTo>
                  <a:lnTo>
                    <a:pt x="23622" y="114300"/>
                  </a:lnTo>
                  <a:lnTo>
                    <a:pt x="24384" y="131064"/>
                  </a:lnTo>
                  <a:lnTo>
                    <a:pt x="38242" y="121680"/>
                  </a:lnTo>
                  <a:close/>
                </a:path>
                <a:path w="1805940" h="173354">
                  <a:moveTo>
                    <a:pt x="55369" y="130327"/>
                  </a:moveTo>
                  <a:lnTo>
                    <a:pt x="38242" y="121680"/>
                  </a:lnTo>
                  <a:lnTo>
                    <a:pt x="24384" y="131064"/>
                  </a:lnTo>
                  <a:lnTo>
                    <a:pt x="23622" y="114300"/>
                  </a:lnTo>
                  <a:lnTo>
                    <a:pt x="23622" y="132345"/>
                  </a:lnTo>
                  <a:lnTo>
                    <a:pt x="55369" y="130327"/>
                  </a:lnTo>
                  <a:close/>
                </a:path>
                <a:path w="1805940" h="173354">
                  <a:moveTo>
                    <a:pt x="1805940" y="19050"/>
                  </a:moveTo>
                  <a:lnTo>
                    <a:pt x="1804416" y="0"/>
                  </a:lnTo>
                  <a:lnTo>
                    <a:pt x="53582" y="111294"/>
                  </a:lnTo>
                  <a:lnTo>
                    <a:pt x="38242" y="121680"/>
                  </a:lnTo>
                  <a:lnTo>
                    <a:pt x="55369" y="130327"/>
                  </a:lnTo>
                  <a:lnTo>
                    <a:pt x="1805940" y="190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924292" y="3543554"/>
            <a:ext cx="11906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Contrasts </a:t>
            </a:r>
            <a:r>
              <a:rPr sz="16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easier</a:t>
            </a:r>
            <a:r>
              <a:rPr sz="16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6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see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40384"/>
            <a:ext cx="6325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Point</a:t>
            </a:r>
            <a:r>
              <a:rPr sz="3600" spc="-20" dirty="0"/>
              <a:t> </a:t>
            </a:r>
            <a:r>
              <a:rPr sz="3600" spc="-5" dirty="0"/>
              <a:t>Operations </a:t>
            </a:r>
            <a:r>
              <a:rPr sz="3600" dirty="0"/>
              <a:t>and</a:t>
            </a:r>
            <a:r>
              <a:rPr sz="3600" spc="-20" dirty="0"/>
              <a:t> </a:t>
            </a:r>
            <a:r>
              <a:rPr sz="3600" spc="-5" dirty="0"/>
              <a:t>Histograms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40055" indent="-342900">
              <a:lnSpc>
                <a:spcPct val="100000"/>
              </a:lnSpc>
              <a:spcBef>
                <a:spcPts val="71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439420" algn="l"/>
                <a:tab pos="440055" algn="l"/>
              </a:tabLst>
            </a:pPr>
            <a:r>
              <a:rPr spc="-5" dirty="0"/>
              <a:t>Effect</a:t>
            </a:r>
            <a:r>
              <a:rPr dirty="0"/>
              <a:t> </a:t>
            </a:r>
            <a:r>
              <a:rPr spc="-5" dirty="0"/>
              <a:t>of</a:t>
            </a:r>
            <a:r>
              <a:rPr spc="-10" dirty="0"/>
              <a:t> </a:t>
            </a:r>
            <a:r>
              <a:rPr dirty="0"/>
              <a:t>some</a:t>
            </a:r>
            <a:r>
              <a:rPr spc="-25" dirty="0"/>
              <a:t> </a:t>
            </a:r>
            <a:r>
              <a:rPr spc="-5" dirty="0"/>
              <a:t>point</a:t>
            </a:r>
            <a:r>
              <a:rPr spc="-10" dirty="0"/>
              <a:t> </a:t>
            </a:r>
            <a:r>
              <a:rPr spc="-5" dirty="0"/>
              <a:t>operations</a:t>
            </a:r>
            <a:r>
              <a:rPr spc="-10" dirty="0"/>
              <a:t> </a:t>
            </a:r>
            <a:r>
              <a:rPr dirty="0"/>
              <a:t>easier</a:t>
            </a:r>
            <a:r>
              <a:rPr spc="-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5" dirty="0"/>
              <a:t>observe</a:t>
            </a:r>
            <a:r>
              <a:rPr spc="5" dirty="0"/>
              <a:t> </a:t>
            </a:r>
            <a:r>
              <a:rPr spc="-5" dirty="0"/>
              <a:t>on</a:t>
            </a:r>
            <a:r>
              <a:rPr spc="-15" dirty="0"/>
              <a:t> </a:t>
            </a:r>
            <a:r>
              <a:rPr spc="-5" dirty="0"/>
              <a:t>histograms</a:t>
            </a:r>
          </a:p>
          <a:p>
            <a:pPr marL="788670" lvl="1" indent="-347980">
              <a:lnSpc>
                <a:spcPct val="100000"/>
              </a:lnSpc>
              <a:spcBef>
                <a:spcPts val="509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88670" algn="l"/>
                <a:tab pos="789305" algn="l"/>
              </a:tabLst>
            </a:pPr>
            <a:r>
              <a:rPr sz="2000" spc="-5" dirty="0">
                <a:latin typeface="Calibri"/>
                <a:cs typeface="Calibri"/>
              </a:rPr>
              <a:t>Increasing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brightness</a:t>
            </a:r>
            <a:endParaRPr sz="2000">
              <a:latin typeface="Calibri"/>
              <a:cs typeface="Calibri"/>
            </a:endParaRPr>
          </a:p>
          <a:p>
            <a:pPr marL="788670" lvl="1" indent="-347980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88670" algn="l"/>
                <a:tab pos="789305" algn="l"/>
              </a:tabLst>
            </a:pPr>
            <a:r>
              <a:rPr sz="2000" spc="-10" dirty="0">
                <a:latin typeface="Calibri"/>
                <a:cs typeface="Calibri"/>
              </a:rPr>
              <a:t>Raising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contrast</a:t>
            </a:r>
            <a:endParaRPr sz="2000">
              <a:latin typeface="Calibri"/>
              <a:cs typeface="Calibri"/>
            </a:endParaRPr>
          </a:p>
          <a:p>
            <a:pPr marL="788670" lvl="1" indent="-347980">
              <a:lnSpc>
                <a:spcPct val="100000"/>
              </a:lnSpc>
              <a:spcBef>
                <a:spcPts val="480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788670" algn="l"/>
                <a:tab pos="789305" algn="l"/>
              </a:tabLst>
            </a:pPr>
            <a:r>
              <a:rPr sz="2000" spc="-5" dirty="0">
                <a:latin typeface="Calibri"/>
                <a:cs typeface="Calibri"/>
              </a:rPr>
              <a:t>Inverting</a:t>
            </a:r>
            <a:r>
              <a:rPr sz="2000" spc="-10" dirty="0">
                <a:latin typeface="Calibri"/>
                <a:cs typeface="Calibri"/>
              </a:rPr>
              <a:t> image</a:t>
            </a:r>
            <a:endParaRPr sz="2000">
              <a:latin typeface="Calibri"/>
              <a:cs typeface="Calibri"/>
            </a:endParaRPr>
          </a:p>
          <a:p>
            <a:pPr marL="508634" indent="-411480">
              <a:lnSpc>
                <a:spcPct val="100000"/>
              </a:lnSpc>
              <a:spcBef>
                <a:spcPts val="54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508000" algn="l"/>
                <a:tab pos="508634" algn="l"/>
              </a:tabLst>
            </a:pPr>
            <a:r>
              <a:rPr dirty="0"/>
              <a:t>Point</a:t>
            </a:r>
            <a:r>
              <a:rPr spc="-35" dirty="0"/>
              <a:t> </a:t>
            </a:r>
            <a:r>
              <a:rPr spc="-5" dirty="0"/>
              <a:t>operations</a:t>
            </a:r>
            <a:r>
              <a:rPr spc="-10" dirty="0"/>
              <a:t> </a:t>
            </a:r>
            <a:r>
              <a:rPr spc="-5" dirty="0"/>
              <a:t>only</a:t>
            </a:r>
            <a:r>
              <a:rPr spc="-20" dirty="0"/>
              <a:t> </a:t>
            </a:r>
            <a:r>
              <a:rPr spc="-5" dirty="0"/>
              <a:t>shift,</a:t>
            </a:r>
            <a:r>
              <a:rPr spc="-10" dirty="0"/>
              <a:t> </a:t>
            </a:r>
            <a:r>
              <a:rPr spc="-5" dirty="0"/>
              <a:t>merge</a:t>
            </a:r>
            <a:r>
              <a:rPr spc="-15" dirty="0"/>
              <a:t> </a:t>
            </a:r>
            <a:r>
              <a:rPr spc="-5" dirty="0"/>
              <a:t>histogram</a:t>
            </a:r>
            <a:r>
              <a:rPr spc="-20" dirty="0"/>
              <a:t> </a:t>
            </a:r>
            <a:r>
              <a:rPr dirty="0"/>
              <a:t>entries</a:t>
            </a:r>
          </a:p>
          <a:p>
            <a:pPr marL="440055" indent="-342900">
              <a:lnSpc>
                <a:spcPct val="100000"/>
              </a:lnSpc>
              <a:spcBef>
                <a:spcPts val="580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439420" algn="l"/>
                <a:tab pos="440055" algn="l"/>
              </a:tabLst>
            </a:pPr>
            <a:r>
              <a:rPr spc="-5" dirty="0"/>
              <a:t>Operations</a:t>
            </a:r>
            <a:r>
              <a:rPr spc="-20" dirty="0"/>
              <a:t> </a:t>
            </a:r>
            <a:r>
              <a:rPr dirty="0"/>
              <a:t>that</a:t>
            </a:r>
            <a:r>
              <a:rPr spc="-25" dirty="0"/>
              <a:t> </a:t>
            </a:r>
            <a:r>
              <a:rPr spc="-5" dirty="0"/>
              <a:t>merge</a:t>
            </a:r>
            <a:r>
              <a:rPr spc="-10" dirty="0"/>
              <a:t> </a:t>
            </a:r>
            <a:r>
              <a:rPr spc="-5" dirty="0"/>
              <a:t>histogram</a:t>
            </a:r>
            <a:r>
              <a:rPr spc="-25" dirty="0"/>
              <a:t> </a:t>
            </a:r>
            <a:r>
              <a:rPr spc="-5" dirty="0"/>
              <a:t>bins</a:t>
            </a:r>
            <a:r>
              <a:rPr spc="-15" dirty="0"/>
              <a:t> </a:t>
            </a:r>
            <a:r>
              <a:rPr spc="-5" dirty="0"/>
              <a:t>are</a:t>
            </a:r>
            <a:r>
              <a:rPr spc="-10" dirty="0"/>
              <a:t> </a:t>
            </a:r>
            <a:r>
              <a:rPr spc="-5" dirty="0"/>
              <a:t>irreversible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60547" y="4334477"/>
            <a:ext cx="4676775" cy="2860675"/>
            <a:chOff x="2260547" y="4334477"/>
            <a:chExt cx="4676775" cy="28606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0547" y="4334477"/>
              <a:ext cx="3924792" cy="28601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90210" y="5044439"/>
              <a:ext cx="1447165" cy="486409"/>
            </a:xfrm>
            <a:custGeom>
              <a:avLst/>
              <a:gdLst/>
              <a:ahLst/>
              <a:cxnLst/>
              <a:rect l="l" t="t" r="r" b="b"/>
              <a:pathLst>
                <a:path w="1447165" h="486410">
                  <a:moveTo>
                    <a:pt x="114299" y="13716"/>
                  </a:moveTo>
                  <a:lnTo>
                    <a:pt x="112775" y="8382"/>
                  </a:lnTo>
                  <a:lnTo>
                    <a:pt x="112013" y="3810"/>
                  </a:lnTo>
                  <a:lnTo>
                    <a:pt x="106679" y="0"/>
                  </a:lnTo>
                  <a:lnTo>
                    <a:pt x="101345" y="1524"/>
                  </a:lnTo>
                  <a:lnTo>
                    <a:pt x="0" y="25146"/>
                  </a:lnTo>
                  <a:lnTo>
                    <a:pt x="15239" y="41876"/>
                  </a:lnTo>
                  <a:lnTo>
                    <a:pt x="15239" y="39624"/>
                  </a:lnTo>
                  <a:lnTo>
                    <a:pt x="20573" y="21336"/>
                  </a:lnTo>
                  <a:lnTo>
                    <a:pt x="53923" y="31775"/>
                  </a:lnTo>
                  <a:lnTo>
                    <a:pt x="105917" y="19812"/>
                  </a:lnTo>
                  <a:lnTo>
                    <a:pt x="111251" y="19050"/>
                  </a:lnTo>
                  <a:lnTo>
                    <a:pt x="114299" y="13716"/>
                  </a:lnTo>
                  <a:close/>
                </a:path>
                <a:path w="1447165" h="486410">
                  <a:moveTo>
                    <a:pt x="53923" y="31775"/>
                  </a:moveTo>
                  <a:lnTo>
                    <a:pt x="20573" y="21336"/>
                  </a:lnTo>
                  <a:lnTo>
                    <a:pt x="15239" y="39624"/>
                  </a:lnTo>
                  <a:lnTo>
                    <a:pt x="19811" y="41055"/>
                  </a:lnTo>
                  <a:lnTo>
                    <a:pt x="19811" y="39624"/>
                  </a:lnTo>
                  <a:lnTo>
                    <a:pt x="24383" y="24384"/>
                  </a:lnTo>
                  <a:lnTo>
                    <a:pt x="35133" y="36098"/>
                  </a:lnTo>
                  <a:lnTo>
                    <a:pt x="53923" y="31775"/>
                  </a:lnTo>
                  <a:close/>
                </a:path>
                <a:path w="1447165" h="486410">
                  <a:moveTo>
                    <a:pt x="87629" y="99060"/>
                  </a:moveTo>
                  <a:lnTo>
                    <a:pt x="87629" y="92964"/>
                  </a:lnTo>
                  <a:lnTo>
                    <a:pt x="83819" y="89154"/>
                  </a:lnTo>
                  <a:lnTo>
                    <a:pt x="47690" y="49782"/>
                  </a:lnTo>
                  <a:lnTo>
                    <a:pt x="15239" y="39624"/>
                  </a:lnTo>
                  <a:lnTo>
                    <a:pt x="15239" y="41876"/>
                  </a:lnTo>
                  <a:lnTo>
                    <a:pt x="70103" y="102108"/>
                  </a:lnTo>
                  <a:lnTo>
                    <a:pt x="73913" y="105918"/>
                  </a:lnTo>
                  <a:lnTo>
                    <a:pt x="80009" y="105918"/>
                  </a:lnTo>
                  <a:lnTo>
                    <a:pt x="83819" y="102870"/>
                  </a:lnTo>
                  <a:lnTo>
                    <a:pt x="87629" y="99060"/>
                  </a:lnTo>
                  <a:close/>
                </a:path>
                <a:path w="1447165" h="486410">
                  <a:moveTo>
                    <a:pt x="35133" y="36098"/>
                  </a:moveTo>
                  <a:lnTo>
                    <a:pt x="24383" y="24384"/>
                  </a:lnTo>
                  <a:lnTo>
                    <a:pt x="19811" y="39624"/>
                  </a:lnTo>
                  <a:lnTo>
                    <a:pt x="35133" y="36098"/>
                  </a:lnTo>
                  <a:close/>
                </a:path>
                <a:path w="1447165" h="486410">
                  <a:moveTo>
                    <a:pt x="47690" y="49782"/>
                  </a:moveTo>
                  <a:lnTo>
                    <a:pt x="35133" y="36098"/>
                  </a:lnTo>
                  <a:lnTo>
                    <a:pt x="19811" y="39624"/>
                  </a:lnTo>
                  <a:lnTo>
                    <a:pt x="19811" y="41055"/>
                  </a:lnTo>
                  <a:lnTo>
                    <a:pt x="47690" y="49782"/>
                  </a:lnTo>
                  <a:close/>
                </a:path>
                <a:path w="1447165" h="486410">
                  <a:moveTo>
                    <a:pt x="1447037" y="467868"/>
                  </a:moveTo>
                  <a:lnTo>
                    <a:pt x="53923" y="31775"/>
                  </a:lnTo>
                  <a:lnTo>
                    <a:pt x="35133" y="36098"/>
                  </a:lnTo>
                  <a:lnTo>
                    <a:pt x="47690" y="49782"/>
                  </a:lnTo>
                  <a:lnTo>
                    <a:pt x="1441703" y="486156"/>
                  </a:lnTo>
                  <a:lnTo>
                    <a:pt x="1447037" y="4678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37502" y="5132323"/>
            <a:ext cx="19792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Combining histogram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operation easier to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observe</a:t>
            </a:r>
            <a:r>
              <a:rPr sz="16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on</a:t>
            </a:r>
            <a:r>
              <a:rPr sz="16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histogram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64184"/>
            <a:ext cx="607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Automatic</a:t>
            </a:r>
            <a:r>
              <a:rPr sz="3600" spc="-30" dirty="0"/>
              <a:t> </a:t>
            </a:r>
            <a:r>
              <a:rPr sz="3600" spc="-5" dirty="0"/>
              <a:t>Contrast</a:t>
            </a:r>
            <a:r>
              <a:rPr sz="3600" spc="-45" dirty="0"/>
              <a:t> </a:t>
            </a:r>
            <a:r>
              <a:rPr sz="3600" dirty="0"/>
              <a:t>Adjustment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27" y="1824227"/>
            <a:ext cx="8238743" cy="44188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5301" y="1951735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2100">
              <a:latin typeface="Wingdings"/>
              <a:cs typeface="Wingding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5904" y="4642104"/>
            <a:ext cx="8547100" cy="2266315"/>
            <a:chOff x="755904" y="4642104"/>
            <a:chExt cx="8547100" cy="22663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1827" y="6167628"/>
              <a:ext cx="3342132" cy="7406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904" y="4642104"/>
              <a:ext cx="4003547" cy="20253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1" y="4721352"/>
              <a:ext cx="4123944" cy="66141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464302" y="5818123"/>
            <a:ext cx="9594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If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i="1" dirty="0">
                <a:latin typeface="Arial"/>
                <a:cs typeface="Arial"/>
              </a:rPr>
              <a:t>a</a:t>
            </a:r>
            <a:r>
              <a:rPr sz="1575" b="1" i="1" baseline="-21164" dirty="0">
                <a:latin typeface="Arial"/>
                <a:cs typeface="Arial"/>
              </a:rPr>
              <a:t>min</a:t>
            </a:r>
            <a:r>
              <a:rPr sz="1575" b="1" i="1" spc="209" baseline="-21164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=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5792" y="5818123"/>
            <a:ext cx="17468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40410" algn="l"/>
              </a:tabLst>
            </a:pPr>
            <a:r>
              <a:rPr sz="1600" b="1" dirty="0">
                <a:latin typeface="Arial"/>
                <a:cs typeface="Arial"/>
              </a:rPr>
              <a:t>and	</a:t>
            </a:r>
            <a:r>
              <a:rPr sz="1600" b="1" i="1" spc="5" dirty="0">
                <a:latin typeface="Arial"/>
                <a:cs typeface="Arial"/>
              </a:rPr>
              <a:t>a</a:t>
            </a:r>
            <a:r>
              <a:rPr sz="1575" b="1" i="1" spc="7" baseline="-21164" dirty="0">
                <a:latin typeface="Arial"/>
                <a:cs typeface="Arial"/>
              </a:rPr>
              <a:t>max</a:t>
            </a:r>
            <a:r>
              <a:rPr sz="1575" b="1" i="1" spc="172" baseline="-21164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=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255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1102" y="4521200"/>
            <a:ext cx="20040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00B0F0"/>
                </a:solidFill>
                <a:latin typeface="Arial"/>
                <a:cs typeface="Arial"/>
              </a:rPr>
              <a:t>Original</a:t>
            </a:r>
            <a:r>
              <a:rPr sz="1400" b="1" spc="-1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B0F0"/>
                </a:solidFill>
                <a:latin typeface="Arial"/>
                <a:cs typeface="Arial"/>
              </a:rPr>
              <a:t>intensity</a:t>
            </a:r>
            <a:r>
              <a:rPr sz="1400" b="1" spc="-2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B0F0"/>
                </a:solidFill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9710" y="6538974"/>
            <a:ext cx="16992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00B0F0"/>
                </a:solidFill>
                <a:latin typeface="Arial"/>
                <a:cs typeface="Arial"/>
              </a:rPr>
              <a:t>New</a:t>
            </a:r>
            <a:r>
              <a:rPr sz="1400" b="1" spc="-2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B0F0"/>
                </a:solidFill>
                <a:latin typeface="Arial"/>
                <a:cs typeface="Arial"/>
              </a:rPr>
              <a:t>intensity</a:t>
            </a:r>
            <a:r>
              <a:rPr sz="1400" b="1" spc="-3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B0F0"/>
                </a:solidFill>
                <a:latin typeface="Arial"/>
                <a:cs typeface="Arial"/>
              </a:rPr>
              <a:t>range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339" y="1302512"/>
            <a:ext cx="70643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Effects</a:t>
            </a:r>
            <a:r>
              <a:rPr spc="10" dirty="0"/>
              <a:t> </a:t>
            </a:r>
            <a:r>
              <a:rPr spc="-5" dirty="0"/>
              <a:t>of</a:t>
            </a:r>
            <a:r>
              <a:rPr spc="10" dirty="0"/>
              <a:t> </a:t>
            </a:r>
            <a:r>
              <a:rPr spc="-5" dirty="0"/>
              <a:t>Automatic</a:t>
            </a:r>
            <a:r>
              <a:rPr spc="15" dirty="0"/>
              <a:t> </a:t>
            </a:r>
            <a:r>
              <a:rPr spc="-10" dirty="0"/>
              <a:t>Contrast</a:t>
            </a:r>
            <a:r>
              <a:rPr spc="20" dirty="0"/>
              <a:t> </a:t>
            </a:r>
            <a:r>
              <a:rPr spc="-5" dirty="0"/>
              <a:t>Adjustment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3722" y="2344015"/>
            <a:ext cx="2470641" cy="387140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443323" y="2331843"/>
            <a:ext cx="3028315" cy="3883660"/>
            <a:chOff x="4443323" y="2331843"/>
            <a:chExt cx="3028315" cy="38836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3323" y="2331843"/>
              <a:ext cx="2498095" cy="3883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477000" y="5007863"/>
              <a:ext cx="994410" cy="110489"/>
            </a:xfrm>
            <a:custGeom>
              <a:avLst/>
              <a:gdLst/>
              <a:ahLst/>
              <a:cxnLst/>
              <a:rect l="l" t="t" r="r" b="b"/>
              <a:pathLst>
                <a:path w="994409" h="110489">
                  <a:moveTo>
                    <a:pt x="105918" y="10668"/>
                  </a:moveTo>
                  <a:lnTo>
                    <a:pt x="101346" y="1524"/>
                  </a:lnTo>
                  <a:lnTo>
                    <a:pt x="95250" y="0"/>
                  </a:lnTo>
                  <a:lnTo>
                    <a:pt x="90677" y="2286"/>
                  </a:lnTo>
                  <a:lnTo>
                    <a:pt x="0" y="54863"/>
                  </a:lnTo>
                  <a:lnTo>
                    <a:pt x="19049" y="65909"/>
                  </a:lnTo>
                  <a:lnTo>
                    <a:pt x="19049" y="45720"/>
                  </a:lnTo>
                  <a:lnTo>
                    <a:pt x="54601" y="45720"/>
                  </a:lnTo>
                  <a:lnTo>
                    <a:pt x="100583" y="19050"/>
                  </a:lnTo>
                  <a:lnTo>
                    <a:pt x="104394" y="16001"/>
                  </a:lnTo>
                  <a:lnTo>
                    <a:pt x="105918" y="10668"/>
                  </a:lnTo>
                  <a:close/>
                </a:path>
                <a:path w="994409" h="110489">
                  <a:moveTo>
                    <a:pt x="54601" y="45720"/>
                  </a:moveTo>
                  <a:lnTo>
                    <a:pt x="19049" y="45720"/>
                  </a:lnTo>
                  <a:lnTo>
                    <a:pt x="19049" y="64770"/>
                  </a:lnTo>
                  <a:lnTo>
                    <a:pt x="24384" y="64770"/>
                  </a:lnTo>
                  <a:lnTo>
                    <a:pt x="24384" y="46482"/>
                  </a:lnTo>
                  <a:lnTo>
                    <a:pt x="38712" y="54935"/>
                  </a:lnTo>
                  <a:lnTo>
                    <a:pt x="54601" y="45720"/>
                  </a:lnTo>
                  <a:close/>
                </a:path>
                <a:path w="994409" h="110489">
                  <a:moveTo>
                    <a:pt x="105918" y="99822"/>
                  </a:moveTo>
                  <a:lnTo>
                    <a:pt x="104394" y="93725"/>
                  </a:lnTo>
                  <a:lnTo>
                    <a:pt x="100583" y="91439"/>
                  </a:lnTo>
                  <a:lnTo>
                    <a:pt x="55380" y="64770"/>
                  </a:lnTo>
                  <a:lnTo>
                    <a:pt x="19049" y="64770"/>
                  </a:lnTo>
                  <a:lnTo>
                    <a:pt x="19049" y="65909"/>
                  </a:lnTo>
                  <a:lnTo>
                    <a:pt x="90677" y="107441"/>
                  </a:lnTo>
                  <a:lnTo>
                    <a:pt x="95250" y="110489"/>
                  </a:lnTo>
                  <a:lnTo>
                    <a:pt x="101346" y="108965"/>
                  </a:lnTo>
                  <a:lnTo>
                    <a:pt x="105918" y="99822"/>
                  </a:lnTo>
                  <a:close/>
                </a:path>
                <a:path w="994409" h="110489">
                  <a:moveTo>
                    <a:pt x="38712" y="54935"/>
                  </a:moveTo>
                  <a:lnTo>
                    <a:pt x="24384" y="46482"/>
                  </a:lnTo>
                  <a:lnTo>
                    <a:pt x="24384" y="63246"/>
                  </a:lnTo>
                  <a:lnTo>
                    <a:pt x="38712" y="54935"/>
                  </a:lnTo>
                  <a:close/>
                </a:path>
                <a:path w="994409" h="110489">
                  <a:moveTo>
                    <a:pt x="55380" y="64770"/>
                  </a:moveTo>
                  <a:lnTo>
                    <a:pt x="38712" y="54935"/>
                  </a:lnTo>
                  <a:lnTo>
                    <a:pt x="24384" y="63246"/>
                  </a:lnTo>
                  <a:lnTo>
                    <a:pt x="24384" y="64770"/>
                  </a:lnTo>
                  <a:lnTo>
                    <a:pt x="55380" y="64770"/>
                  </a:lnTo>
                  <a:close/>
                </a:path>
                <a:path w="994409" h="110489">
                  <a:moveTo>
                    <a:pt x="994409" y="64770"/>
                  </a:moveTo>
                  <a:lnTo>
                    <a:pt x="994409" y="45720"/>
                  </a:lnTo>
                  <a:lnTo>
                    <a:pt x="54601" y="45720"/>
                  </a:lnTo>
                  <a:lnTo>
                    <a:pt x="38712" y="54935"/>
                  </a:lnTo>
                  <a:lnTo>
                    <a:pt x="55380" y="64770"/>
                  </a:lnTo>
                  <a:lnTo>
                    <a:pt x="994409" y="647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678939" y="6351522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B0F0"/>
                </a:solidFill>
                <a:latin typeface="Arial"/>
                <a:cs typeface="Arial"/>
              </a:rPr>
              <a:t>Original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6932" y="6275330"/>
            <a:ext cx="2278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B0F0"/>
                </a:solidFill>
                <a:latin typeface="Arial"/>
                <a:cs typeface="Arial"/>
              </a:rPr>
              <a:t>Result of automatic </a:t>
            </a:r>
            <a:r>
              <a:rPr sz="1800" b="1" spc="5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B0F0"/>
                </a:solidFill>
                <a:latin typeface="Arial"/>
                <a:cs typeface="Arial"/>
              </a:rPr>
              <a:t>Contrast</a:t>
            </a:r>
            <a:r>
              <a:rPr sz="1800" b="1" spc="-7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B0F0"/>
                </a:solidFill>
                <a:latin typeface="Arial"/>
                <a:cs typeface="Arial"/>
              </a:rPr>
              <a:t>Adjustment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43292" y="4751323"/>
            <a:ext cx="174243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Linearly stretching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range</a:t>
            </a:r>
            <a:r>
              <a:rPr sz="16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causes</a:t>
            </a:r>
            <a:r>
              <a:rPr sz="16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gaps </a:t>
            </a:r>
            <a:r>
              <a:rPr sz="1600" spc="-4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6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histogram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902" y="1239265"/>
            <a:ext cx="5822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330065"/>
                </a:solidFill>
                <a:latin typeface="Calibri"/>
                <a:cs typeface="Calibri"/>
              </a:rPr>
              <a:t>Modified</a:t>
            </a:r>
            <a:r>
              <a:rPr sz="3600" b="1" spc="-20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330065"/>
                </a:solidFill>
                <a:latin typeface="Calibri"/>
                <a:cs typeface="Calibri"/>
              </a:rPr>
              <a:t>Contrast</a:t>
            </a:r>
            <a:r>
              <a:rPr sz="3600" b="1" spc="-40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30065"/>
                </a:solidFill>
                <a:latin typeface="Calibri"/>
                <a:cs typeface="Calibri"/>
              </a:rPr>
              <a:t>Adjustment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827" y="2173223"/>
            <a:ext cx="8238743" cy="44188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902" y="2299208"/>
            <a:ext cx="2247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endParaRPr sz="2100">
              <a:latin typeface="Wingdings"/>
              <a:cs typeface="Wingding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09650" y="3806952"/>
            <a:ext cx="8442325" cy="3130550"/>
            <a:chOff x="1009650" y="3806952"/>
            <a:chExt cx="8442325" cy="31305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9650" y="3956304"/>
              <a:ext cx="3412997" cy="2980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3228" y="3806952"/>
              <a:ext cx="3761994" cy="3619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9303" y="4430268"/>
              <a:ext cx="3849623" cy="3703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5632" y="5373624"/>
              <a:ext cx="4776215" cy="8031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239265"/>
            <a:ext cx="4427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Histogram</a:t>
            </a:r>
            <a:r>
              <a:rPr sz="3600" spc="-75" dirty="0"/>
              <a:t> </a:t>
            </a:r>
            <a:r>
              <a:rPr sz="3600" dirty="0"/>
              <a:t>Equalization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5301" y="1991360"/>
            <a:ext cx="7710805" cy="181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Adjust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different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to make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their histograms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(intensity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distributions)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similar</a:t>
            </a:r>
            <a:endParaRPr sz="2800">
              <a:latin typeface="Calibri"/>
              <a:cs typeface="Calibri"/>
            </a:endParaRPr>
          </a:p>
          <a:p>
            <a:pPr marL="355600" marR="79375" indent="-343535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Apply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point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operation that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changes histogram of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modified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into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B0F0"/>
                </a:solidFill>
                <a:latin typeface="Calibri"/>
                <a:cs typeface="Calibri"/>
              </a:rPr>
              <a:t>uniform</a:t>
            </a:r>
            <a:r>
              <a:rPr sz="2800" b="1" spc="-3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B0F0"/>
                </a:solidFill>
                <a:latin typeface="Calibri"/>
                <a:cs typeface="Calibri"/>
              </a:rPr>
              <a:t>distribution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9171" y="4110176"/>
            <a:ext cx="4426721" cy="292660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58772" y="4826000"/>
            <a:ext cx="9048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Histogram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8772" y="6124447"/>
            <a:ext cx="983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Cumulative  Histogram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067815"/>
            <a:ext cx="2351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Histograms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902" y="1822195"/>
            <a:ext cx="6972934" cy="112268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19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Different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images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can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have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b="1" dirty="0">
                <a:latin typeface="Calibri"/>
                <a:cs typeface="Calibri"/>
              </a:rPr>
              <a:t>same</a:t>
            </a:r>
            <a:r>
              <a:rPr sz="3000" b="1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histogram</a:t>
            </a:r>
            <a:endParaRPr sz="3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3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images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below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have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same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histogram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902" y="5109566"/>
            <a:ext cx="7724140" cy="207835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Half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pixels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gray,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half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are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white</a:t>
            </a:r>
            <a:endParaRPr sz="30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65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600" spc="-5" dirty="0">
                <a:latin typeface="Calibri"/>
                <a:cs typeface="Calibri"/>
              </a:rPr>
              <a:t>Same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histogram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=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same </a:t>
            </a:r>
            <a:r>
              <a:rPr sz="2600" spc="-10" dirty="0">
                <a:latin typeface="Calibri"/>
                <a:cs typeface="Calibri"/>
              </a:rPr>
              <a:t>statisics</a:t>
            </a:r>
            <a:endParaRPr sz="26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625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600" spc="-10" dirty="0">
                <a:latin typeface="Calibri"/>
                <a:cs typeface="Calibri"/>
              </a:rPr>
              <a:t>Distribution</a:t>
            </a:r>
            <a:r>
              <a:rPr sz="2600" spc="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intensities</a:t>
            </a:r>
            <a:r>
              <a:rPr sz="2600" spc="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could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10" dirty="0">
                <a:latin typeface="Calibri"/>
                <a:cs typeface="Calibri"/>
              </a:rPr>
              <a:t> different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9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dirty="0">
                <a:latin typeface="Calibri"/>
                <a:cs typeface="Calibri"/>
              </a:rPr>
              <a:t>Can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we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reconstruct</a:t>
            </a:r>
            <a:r>
              <a:rPr sz="3000" spc="-4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image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from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histogram? </a:t>
            </a:r>
            <a:r>
              <a:rPr sz="3000" dirty="0">
                <a:latin typeface="Calibri"/>
                <a:cs typeface="Calibri"/>
              </a:rPr>
              <a:t>No!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8766" y="3183522"/>
            <a:ext cx="6251981" cy="1937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3546" y="887984"/>
            <a:ext cx="4427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Histogram</a:t>
            </a:r>
            <a:r>
              <a:rPr sz="3600" spc="-75" dirty="0"/>
              <a:t> </a:t>
            </a:r>
            <a:r>
              <a:rPr sz="3600" dirty="0"/>
              <a:t>Equalization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80439" y="1758187"/>
            <a:ext cx="7779384" cy="33559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5400" marR="17780">
              <a:lnSpc>
                <a:spcPts val="3020"/>
              </a:lnSpc>
              <a:spcBef>
                <a:spcPts val="484"/>
              </a:spcBef>
            </a:pPr>
            <a:r>
              <a:rPr sz="2800" spc="-5" dirty="0">
                <a:latin typeface="Calibri"/>
                <a:cs typeface="Calibri"/>
              </a:rPr>
              <a:t>Spreading out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frequencies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an</a:t>
            </a:r>
            <a:r>
              <a:rPr sz="2800" spc="-5" dirty="0">
                <a:latin typeface="Calibri"/>
                <a:cs typeface="Calibri"/>
              </a:rPr>
              <a:t> image (or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equalizing the image) is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simple </a:t>
            </a:r>
            <a:r>
              <a:rPr sz="2800" dirty="0">
                <a:latin typeface="Calibri"/>
                <a:cs typeface="Calibri"/>
              </a:rPr>
              <a:t>way </a:t>
            </a:r>
            <a:r>
              <a:rPr sz="2800" spc="-5" dirty="0">
                <a:latin typeface="Calibri"/>
                <a:cs typeface="Calibri"/>
              </a:rPr>
              <a:t>to improve dark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dirty="0">
                <a:latin typeface="Calibri"/>
                <a:cs typeface="Calibri"/>
              </a:rPr>
              <a:t> washed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images</a:t>
            </a:r>
            <a:endParaRPr sz="28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300"/>
              </a:spcBef>
            </a:pPr>
            <a:r>
              <a:rPr sz="2800" dirty="0">
                <a:latin typeface="Calibri"/>
                <a:cs typeface="Calibri"/>
              </a:rPr>
              <a:t>Can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dirty="0">
                <a:latin typeface="Calibri"/>
                <a:cs typeface="Calibri"/>
              </a:rPr>
              <a:t>expressed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 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transformation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histogram</a:t>
            </a:r>
            <a:endParaRPr sz="2800">
              <a:latin typeface="Calibri"/>
              <a:cs typeface="Calibri"/>
            </a:endParaRPr>
          </a:p>
          <a:p>
            <a:pPr marL="716915" indent="-347980">
              <a:lnSpc>
                <a:spcPct val="100000"/>
              </a:lnSpc>
              <a:spcBef>
                <a:spcPts val="34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16915" algn="l"/>
                <a:tab pos="717550" algn="l"/>
                <a:tab pos="1282700" algn="l"/>
              </a:tabLst>
            </a:pPr>
            <a:r>
              <a:rPr sz="2600" i="1" dirty="0">
                <a:latin typeface="Times New Roman"/>
                <a:cs typeface="Times New Roman"/>
              </a:rPr>
              <a:t>r</a:t>
            </a:r>
            <a:r>
              <a:rPr sz="2550" i="1" baseline="-21241" dirty="0">
                <a:latin typeface="Times New Roman"/>
                <a:cs typeface="Times New Roman"/>
              </a:rPr>
              <a:t>k</a:t>
            </a:r>
            <a:r>
              <a:rPr sz="2600" dirty="0">
                <a:latin typeface="Calibri"/>
                <a:cs typeface="Calibri"/>
              </a:rPr>
              <a:t>:	</a:t>
            </a:r>
            <a:r>
              <a:rPr sz="2600" spc="-5" dirty="0">
                <a:latin typeface="Calibri"/>
                <a:cs typeface="Calibri"/>
              </a:rPr>
              <a:t>input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intensity</a:t>
            </a:r>
            <a:endParaRPr sz="2600">
              <a:latin typeface="Calibri"/>
              <a:cs typeface="Calibri"/>
            </a:endParaRPr>
          </a:p>
          <a:p>
            <a:pPr marL="716915" indent="-347980">
              <a:lnSpc>
                <a:spcPct val="100000"/>
              </a:lnSpc>
              <a:spcBef>
                <a:spcPts val="31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16915" algn="l"/>
                <a:tab pos="717550" algn="l"/>
                <a:tab pos="1282700" algn="l"/>
              </a:tabLst>
            </a:pPr>
            <a:r>
              <a:rPr sz="2600" i="1" dirty="0">
                <a:latin typeface="Times New Roman"/>
                <a:cs typeface="Times New Roman"/>
              </a:rPr>
              <a:t>s</a:t>
            </a:r>
            <a:r>
              <a:rPr sz="2550" i="1" baseline="-21241" dirty="0">
                <a:latin typeface="Times New Roman"/>
                <a:cs typeface="Times New Roman"/>
              </a:rPr>
              <a:t>k</a:t>
            </a:r>
            <a:r>
              <a:rPr sz="2600" dirty="0">
                <a:latin typeface="Calibri"/>
                <a:cs typeface="Calibri"/>
              </a:rPr>
              <a:t>:	</a:t>
            </a:r>
            <a:r>
              <a:rPr sz="2600" spc="-5" dirty="0">
                <a:latin typeface="Calibri"/>
                <a:cs typeface="Calibri"/>
              </a:rPr>
              <a:t>processed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intensity</a:t>
            </a:r>
            <a:endParaRPr sz="2600">
              <a:latin typeface="Calibri"/>
              <a:cs typeface="Calibri"/>
            </a:endParaRPr>
          </a:p>
          <a:p>
            <a:pPr marL="716915" marR="3963035" indent="-716915">
              <a:lnSpc>
                <a:spcPts val="2800"/>
              </a:lnSpc>
              <a:spcBef>
                <a:spcPts val="670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716915" algn="l"/>
                <a:tab pos="717550" algn="l"/>
                <a:tab pos="1282065" algn="l"/>
              </a:tabLst>
            </a:pPr>
            <a:r>
              <a:rPr sz="2600" i="1" spc="-5" dirty="0">
                <a:latin typeface="Times New Roman"/>
                <a:cs typeface="Times New Roman"/>
              </a:rPr>
              <a:t>k</a:t>
            </a:r>
            <a:r>
              <a:rPr sz="2600" spc="-5" dirty="0">
                <a:latin typeface="Calibri"/>
                <a:cs typeface="Calibri"/>
              </a:rPr>
              <a:t>:	the </a:t>
            </a:r>
            <a:r>
              <a:rPr sz="2600" spc="-10" dirty="0">
                <a:latin typeface="Calibri"/>
                <a:cs typeface="Calibri"/>
              </a:rPr>
              <a:t>intensity </a:t>
            </a:r>
            <a:r>
              <a:rPr sz="2600" spc="-5" dirty="0">
                <a:latin typeface="Calibri"/>
                <a:cs typeface="Calibri"/>
              </a:rPr>
              <a:t>range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(e.g 0.0 – 1.0)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5163" y="5321047"/>
            <a:ext cx="1813560" cy="564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  <a:tabLst>
                <a:tab pos="505459" algn="l"/>
              </a:tabLst>
            </a:pPr>
            <a:r>
              <a:rPr sz="3500" i="1" spc="60" dirty="0">
                <a:latin typeface="Times New Roman"/>
                <a:cs typeface="Times New Roman"/>
              </a:rPr>
              <a:t>s</a:t>
            </a:r>
            <a:r>
              <a:rPr sz="3075" i="1" spc="7" baseline="-24390" dirty="0">
                <a:latin typeface="Times New Roman"/>
                <a:cs typeface="Times New Roman"/>
              </a:rPr>
              <a:t>k</a:t>
            </a:r>
            <a:r>
              <a:rPr sz="3075" i="1" baseline="-24390" dirty="0">
                <a:latin typeface="Times New Roman"/>
                <a:cs typeface="Times New Roman"/>
              </a:rPr>
              <a:t>	</a:t>
            </a:r>
            <a:r>
              <a:rPr sz="3500" spc="15" dirty="0">
                <a:latin typeface="Symbol"/>
                <a:cs typeface="Symbol"/>
              </a:rPr>
              <a:t></a:t>
            </a:r>
            <a:r>
              <a:rPr sz="3500" spc="-280" dirty="0">
                <a:latin typeface="Times New Roman"/>
                <a:cs typeface="Times New Roman"/>
              </a:rPr>
              <a:t> </a:t>
            </a:r>
            <a:r>
              <a:rPr sz="3500" i="1" spc="20" dirty="0">
                <a:latin typeface="Times New Roman"/>
                <a:cs typeface="Times New Roman"/>
              </a:rPr>
              <a:t>T</a:t>
            </a:r>
            <a:r>
              <a:rPr sz="3500" i="1" spc="-415" dirty="0">
                <a:latin typeface="Times New Roman"/>
                <a:cs typeface="Times New Roman"/>
              </a:rPr>
              <a:t> </a:t>
            </a:r>
            <a:r>
              <a:rPr sz="3500" spc="95" dirty="0">
                <a:latin typeface="Times New Roman"/>
                <a:cs typeface="Times New Roman"/>
              </a:rPr>
              <a:t>(</a:t>
            </a:r>
            <a:r>
              <a:rPr sz="3500" i="1" spc="-275" dirty="0">
                <a:latin typeface="Times New Roman"/>
                <a:cs typeface="Times New Roman"/>
              </a:rPr>
              <a:t>r</a:t>
            </a:r>
            <a:r>
              <a:rPr sz="3075" i="1" spc="7" baseline="-24390" dirty="0">
                <a:latin typeface="Times New Roman"/>
                <a:cs typeface="Times New Roman"/>
              </a:rPr>
              <a:t>k</a:t>
            </a:r>
            <a:r>
              <a:rPr sz="3075" i="1" spc="89" baseline="-24390" dirty="0">
                <a:latin typeface="Times New Roman"/>
                <a:cs typeface="Times New Roman"/>
              </a:rPr>
              <a:t> </a:t>
            </a:r>
            <a:r>
              <a:rPr sz="3500" spc="10" dirty="0">
                <a:latin typeface="Times New Roman"/>
                <a:cs typeface="Times New Roman"/>
              </a:rPr>
              <a:t>)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41540" y="5462270"/>
            <a:ext cx="142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input</a:t>
            </a:r>
            <a:r>
              <a:rPr sz="18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intensity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3538" y="5469128"/>
            <a:ext cx="198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processed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intensity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9354" y="6580123"/>
            <a:ext cx="1525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Intensity</a:t>
            </a:r>
            <a:r>
              <a:rPr sz="1800" spc="-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range </a:t>
            </a:r>
            <a:r>
              <a:rPr sz="1800" spc="-48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(e.g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–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255)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73552" y="5610605"/>
            <a:ext cx="765810" cy="110489"/>
          </a:xfrm>
          <a:custGeom>
            <a:avLst/>
            <a:gdLst/>
            <a:ahLst/>
            <a:cxnLst/>
            <a:rect l="l" t="t" r="r" b="b"/>
            <a:pathLst>
              <a:path w="765810" h="110489">
                <a:moveTo>
                  <a:pt x="728016" y="58208"/>
                </a:moveTo>
                <a:lnTo>
                  <a:pt x="711894" y="47571"/>
                </a:lnTo>
                <a:lnTo>
                  <a:pt x="762" y="7620"/>
                </a:lnTo>
                <a:lnTo>
                  <a:pt x="0" y="26670"/>
                </a:lnTo>
                <a:lnTo>
                  <a:pt x="711330" y="66632"/>
                </a:lnTo>
                <a:lnTo>
                  <a:pt x="728016" y="58208"/>
                </a:lnTo>
                <a:close/>
              </a:path>
              <a:path w="765810" h="110489">
                <a:moveTo>
                  <a:pt x="746760" y="69955"/>
                </a:moveTo>
                <a:lnTo>
                  <a:pt x="746760" y="49530"/>
                </a:lnTo>
                <a:lnTo>
                  <a:pt x="745998" y="68580"/>
                </a:lnTo>
                <a:lnTo>
                  <a:pt x="711330" y="66632"/>
                </a:lnTo>
                <a:lnTo>
                  <a:pt x="663702" y="90678"/>
                </a:lnTo>
                <a:lnTo>
                  <a:pt x="659130" y="92964"/>
                </a:lnTo>
                <a:lnTo>
                  <a:pt x="656844" y="99060"/>
                </a:lnTo>
                <a:lnTo>
                  <a:pt x="659892" y="103632"/>
                </a:lnTo>
                <a:lnTo>
                  <a:pt x="662178" y="108204"/>
                </a:lnTo>
                <a:lnTo>
                  <a:pt x="667512" y="110490"/>
                </a:lnTo>
                <a:lnTo>
                  <a:pt x="672084" y="108204"/>
                </a:lnTo>
                <a:lnTo>
                  <a:pt x="746760" y="69955"/>
                </a:lnTo>
                <a:close/>
              </a:path>
              <a:path w="765810" h="110489">
                <a:moveTo>
                  <a:pt x="765810" y="60198"/>
                </a:moveTo>
                <a:lnTo>
                  <a:pt x="678180" y="2286"/>
                </a:lnTo>
                <a:lnTo>
                  <a:pt x="673608" y="0"/>
                </a:lnTo>
                <a:lnTo>
                  <a:pt x="668274" y="762"/>
                </a:lnTo>
                <a:lnTo>
                  <a:pt x="662178" y="9906"/>
                </a:lnTo>
                <a:lnTo>
                  <a:pt x="663702" y="16002"/>
                </a:lnTo>
                <a:lnTo>
                  <a:pt x="667512" y="18288"/>
                </a:lnTo>
                <a:lnTo>
                  <a:pt x="711894" y="47571"/>
                </a:lnTo>
                <a:lnTo>
                  <a:pt x="746760" y="49530"/>
                </a:lnTo>
                <a:lnTo>
                  <a:pt x="746760" y="69955"/>
                </a:lnTo>
                <a:lnTo>
                  <a:pt x="765810" y="60198"/>
                </a:lnTo>
                <a:close/>
              </a:path>
              <a:path w="765810" h="110489">
                <a:moveTo>
                  <a:pt x="742188" y="68365"/>
                </a:moveTo>
                <a:lnTo>
                  <a:pt x="742188" y="51054"/>
                </a:lnTo>
                <a:lnTo>
                  <a:pt x="741426" y="67056"/>
                </a:lnTo>
                <a:lnTo>
                  <a:pt x="728016" y="58208"/>
                </a:lnTo>
                <a:lnTo>
                  <a:pt x="711330" y="66632"/>
                </a:lnTo>
                <a:lnTo>
                  <a:pt x="742188" y="68365"/>
                </a:lnTo>
                <a:close/>
              </a:path>
              <a:path w="765810" h="110489">
                <a:moveTo>
                  <a:pt x="746760" y="49530"/>
                </a:moveTo>
                <a:lnTo>
                  <a:pt x="711894" y="47571"/>
                </a:lnTo>
                <a:lnTo>
                  <a:pt x="728016" y="58208"/>
                </a:lnTo>
                <a:lnTo>
                  <a:pt x="742188" y="51054"/>
                </a:lnTo>
                <a:lnTo>
                  <a:pt x="742188" y="68365"/>
                </a:lnTo>
                <a:lnTo>
                  <a:pt x="745998" y="68580"/>
                </a:lnTo>
                <a:lnTo>
                  <a:pt x="746760" y="49530"/>
                </a:lnTo>
                <a:close/>
              </a:path>
              <a:path w="765810" h="110489">
                <a:moveTo>
                  <a:pt x="742188" y="51054"/>
                </a:moveTo>
                <a:lnTo>
                  <a:pt x="728016" y="58208"/>
                </a:lnTo>
                <a:lnTo>
                  <a:pt x="741426" y="67056"/>
                </a:lnTo>
                <a:lnTo>
                  <a:pt x="742188" y="510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32882" y="6019800"/>
            <a:ext cx="110489" cy="533400"/>
          </a:xfrm>
          <a:custGeom>
            <a:avLst/>
            <a:gdLst/>
            <a:ahLst/>
            <a:cxnLst/>
            <a:rect l="l" t="t" r="r" b="b"/>
            <a:pathLst>
              <a:path w="110489" h="533400">
                <a:moveTo>
                  <a:pt x="110489" y="95250"/>
                </a:moveTo>
                <a:lnTo>
                  <a:pt x="108203" y="90677"/>
                </a:lnTo>
                <a:lnTo>
                  <a:pt x="55625" y="0"/>
                </a:lnTo>
                <a:lnTo>
                  <a:pt x="3047" y="90677"/>
                </a:lnTo>
                <a:lnTo>
                  <a:pt x="0" y="95250"/>
                </a:lnTo>
                <a:lnTo>
                  <a:pt x="1523" y="101346"/>
                </a:lnTo>
                <a:lnTo>
                  <a:pt x="10667" y="105917"/>
                </a:lnTo>
                <a:lnTo>
                  <a:pt x="16763" y="104394"/>
                </a:lnTo>
                <a:lnTo>
                  <a:pt x="19050" y="100584"/>
                </a:lnTo>
                <a:lnTo>
                  <a:pt x="45719" y="55380"/>
                </a:lnTo>
                <a:lnTo>
                  <a:pt x="45719" y="19050"/>
                </a:lnTo>
                <a:lnTo>
                  <a:pt x="64769" y="19050"/>
                </a:lnTo>
                <a:lnTo>
                  <a:pt x="64769" y="54601"/>
                </a:lnTo>
                <a:lnTo>
                  <a:pt x="91439" y="100584"/>
                </a:lnTo>
                <a:lnTo>
                  <a:pt x="94487" y="104394"/>
                </a:lnTo>
                <a:lnTo>
                  <a:pt x="99821" y="105917"/>
                </a:lnTo>
                <a:lnTo>
                  <a:pt x="108965" y="101346"/>
                </a:lnTo>
                <a:lnTo>
                  <a:pt x="110489" y="95250"/>
                </a:lnTo>
                <a:close/>
              </a:path>
              <a:path w="110489" h="533400">
                <a:moveTo>
                  <a:pt x="64769" y="54601"/>
                </a:moveTo>
                <a:lnTo>
                  <a:pt x="64769" y="19050"/>
                </a:lnTo>
                <a:lnTo>
                  <a:pt x="45719" y="19050"/>
                </a:lnTo>
                <a:lnTo>
                  <a:pt x="45719" y="55380"/>
                </a:lnTo>
                <a:lnTo>
                  <a:pt x="47243" y="52797"/>
                </a:lnTo>
                <a:lnTo>
                  <a:pt x="47243" y="24384"/>
                </a:lnTo>
                <a:lnTo>
                  <a:pt x="64007" y="24384"/>
                </a:lnTo>
                <a:lnTo>
                  <a:pt x="64007" y="53287"/>
                </a:lnTo>
                <a:lnTo>
                  <a:pt x="64769" y="54601"/>
                </a:lnTo>
                <a:close/>
              </a:path>
              <a:path w="110489" h="533400">
                <a:moveTo>
                  <a:pt x="64769" y="533400"/>
                </a:moveTo>
                <a:lnTo>
                  <a:pt x="64769" y="54601"/>
                </a:lnTo>
                <a:lnTo>
                  <a:pt x="55554" y="38712"/>
                </a:lnTo>
                <a:lnTo>
                  <a:pt x="45719" y="55380"/>
                </a:lnTo>
                <a:lnTo>
                  <a:pt x="45719" y="533400"/>
                </a:lnTo>
                <a:lnTo>
                  <a:pt x="64769" y="533400"/>
                </a:lnTo>
                <a:close/>
              </a:path>
              <a:path w="110489" h="533400">
                <a:moveTo>
                  <a:pt x="64007" y="24384"/>
                </a:moveTo>
                <a:lnTo>
                  <a:pt x="47243" y="24384"/>
                </a:lnTo>
                <a:lnTo>
                  <a:pt x="55554" y="38712"/>
                </a:lnTo>
                <a:lnTo>
                  <a:pt x="64007" y="24384"/>
                </a:lnTo>
                <a:close/>
              </a:path>
              <a:path w="110489" h="533400">
                <a:moveTo>
                  <a:pt x="55554" y="38712"/>
                </a:moveTo>
                <a:lnTo>
                  <a:pt x="47243" y="24384"/>
                </a:lnTo>
                <a:lnTo>
                  <a:pt x="47243" y="52797"/>
                </a:lnTo>
                <a:lnTo>
                  <a:pt x="55554" y="38712"/>
                </a:lnTo>
                <a:close/>
              </a:path>
              <a:path w="110489" h="533400">
                <a:moveTo>
                  <a:pt x="64007" y="53287"/>
                </a:moveTo>
                <a:lnTo>
                  <a:pt x="64007" y="24384"/>
                </a:lnTo>
                <a:lnTo>
                  <a:pt x="55554" y="38712"/>
                </a:lnTo>
                <a:lnTo>
                  <a:pt x="64007" y="53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8508" y="5577840"/>
            <a:ext cx="1538605" cy="110489"/>
          </a:xfrm>
          <a:custGeom>
            <a:avLst/>
            <a:gdLst/>
            <a:ahLst/>
            <a:cxnLst/>
            <a:rect l="l" t="t" r="r" b="b"/>
            <a:pathLst>
              <a:path w="1538604" h="110489">
                <a:moveTo>
                  <a:pt x="105917" y="9906"/>
                </a:moveTo>
                <a:lnTo>
                  <a:pt x="102869" y="6096"/>
                </a:lnTo>
                <a:lnTo>
                  <a:pt x="100583" y="1524"/>
                </a:lnTo>
                <a:lnTo>
                  <a:pt x="94487" y="0"/>
                </a:lnTo>
                <a:lnTo>
                  <a:pt x="89915" y="2286"/>
                </a:lnTo>
                <a:lnTo>
                  <a:pt x="0" y="54863"/>
                </a:lnTo>
                <a:lnTo>
                  <a:pt x="19049" y="66003"/>
                </a:lnTo>
                <a:lnTo>
                  <a:pt x="19049" y="45720"/>
                </a:lnTo>
                <a:lnTo>
                  <a:pt x="53839" y="45720"/>
                </a:lnTo>
                <a:lnTo>
                  <a:pt x="99821" y="19050"/>
                </a:lnTo>
                <a:lnTo>
                  <a:pt x="104393" y="16001"/>
                </a:lnTo>
                <a:lnTo>
                  <a:pt x="105917" y="9906"/>
                </a:lnTo>
                <a:close/>
              </a:path>
              <a:path w="1538604" h="110489">
                <a:moveTo>
                  <a:pt x="53839" y="45720"/>
                </a:moveTo>
                <a:lnTo>
                  <a:pt x="19049" y="45720"/>
                </a:lnTo>
                <a:lnTo>
                  <a:pt x="19049" y="64770"/>
                </a:lnTo>
                <a:lnTo>
                  <a:pt x="23621" y="64770"/>
                </a:lnTo>
                <a:lnTo>
                  <a:pt x="23621" y="46482"/>
                </a:lnTo>
                <a:lnTo>
                  <a:pt x="37950" y="54935"/>
                </a:lnTo>
                <a:lnTo>
                  <a:pt x="53839" y="45720"/>
                </a:lnTo>
                <a:close/>
              </a:path>
              <a:path w="1538604" h="110489">
                <a:moveTo>
                  <a:pt x="105917" y="99822"/>
                </a:moveTo>
                <a:lnTo>
                  <a:pt x="104393" y="93725"/>
                </a:lnTo>
                <a:lnTo>
                  <a:pt x="99821" y="91439"/>
                </a:lnTo>
                <a:lnTo>
                  <a:pt x="54618" y="64770"/>
                </a:lnTo>
                <a:lnTo>
                  <a:pt x="19049" y="64770"/>
                </a:lnTo>
                <a:lnTo>
                  <a:pt x="19049" y="66003"/>
                </a:lnTo>
                <a:lnTo>
                  <a:pt x="89915" y="107442"/>
                </a:lnTo>
                <a:lnTo>
                  <a:pt x="94487" y="110489"/>
                </a:lnTo>
                <a:lnTo>
                  <a:pt x="100583" y="108965"/>
                </a:lnTo>
                <a:lnTo>
                  <a:pt x="102869" y="104394"/>
                </a:lnTo>
                <a:lnTo>
                  <a:pt x="105917" y="99822"/>
                </a:lnTo>
                <a:close/>
              </a:path>
              <a:path w="1538604" h="110489">
                <a:moveTo>
                  <a:pt x="37950" y="54935"/>
                </a:moveTo>
                <a:lnTo>
                  <a:pt x="23621" y="46482"/>
                </a:lnTo>
                <a:lnTo>
                  <a:pt x="23621" y="63246"/>
                </a:lnTo>
                <a:lnTo>
                  <a:pt x="37950" y="54935"/>
                </a:lnTo>
                <a:close/>
              </a:path>
              <a:path w="1538604" h="110489">
                <a:moveTo>
                  <a:pt x="54618" y="64770"/>
                </a:moveTo>
                <a:lnTo>
                  <a:pt x="37950" y="54935"/>
                </a:lnTo>
                <a:lnTo>
                  <a:pt x="23621" y="63246"/>
                </a:lnTo>
                <a:lnTo>
                  <a:pt x="23621" y="64770"/>
                </a:lnTo>
                <a:lnTo>
                  <a:pt x="54618" y="64770"/>
                </a:lnTo>
                <a:close/>
              </a:path>
              <a:path w="1538604" h="110489">
                <a:moveTo>
                  <a:pt x="1538477" y="64769"/>
                </a:moveTo>
                <a:lnTo>
                  <a:pt x="1538477" y="45719"/>
                </a:lnTo>
                <a:lnTo>
                  <a:pt x="53839" y="45720"/>
                </a:lnTo>
                <a:lnTo>
                  <a:pt x="37950" y="54935"/>
                </a:lnTo>
                <a:lnTo>
                  <a:pt x="54618" y="64770"/>
                </a:lnTo>
                <a:lnTo>
                  <a:pt x="153847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6234" y="993902"/>
            <a:ext cx="482600" cy="71774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solidFill>
                  <a:srgbClr val="330065"/>
                </a:solidFill>
                <a:latin typeface="Calibri"/>
                <a:cs typeface="Calibri"/>
              </a:rPr>
              <a:t>Equalization</a:t>
            </a:r>
            <a:r>
              <a:rPr sz="3600" b="1" spc="-35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330065"/>
                </a:solidFill>
                <a:latin typeface="Calibri"/>
                <a:cs typeface="Calibri"/>
              </a:rPr>
              <a:t>Transformation</a:t>
            </a:r>
            <a:r>
              <a:rPr sz="3600" b="1" spc="-30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30065"/>
                </a:solidFill>
                <a:latin typeface="Calibri"/>
                <a:cs typeface="Calibri"/>
              </a:rPr>
              <a:t>Function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23494" y="901446"/>
            <a:ext cx="5451475" cy="8475980"/>
            <a:chOff x="523494" y="901446"/>
            <a:chExt cx="5451475" cy="8475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8993" y="6038650"/>
              <a:ext cx="2702177" cy="33387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0" y="901446"/>
              <a:ext cx="4967478" cy="48844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12208" y="6835902"/>
              <a:ext cx="1095375" cy="772160"/>
            </a:xfrm>
            <a:custGeom>
              <a:avLst/>
              <a:gdLst/>
              <a:ahLst/>
              <a:cxnLst/>
              <a:rect l="l" t="t" r="r" b="b"/>
              <a:pathLst>
                <a:path w="1095375" h="772159">
                  <a:moveTo>
                    <a:pt x="189738" y="771906"/>
                  </a:moveTo>
                  <a:lnTo>
                    <a:pt x="299466" y="545592"/>
                  </a:lnTo>
                  <a:lnTo>
                    <a:pt x="351910" y="548018"/>
                  </a:lnTo>
                  <a:lnTo>
                    <a:pt x="403426" y="547592"/>
                  </a:lnTo>
                  <a:lnTo>
                    <a:pt x="453914" y="544381"/>
                  </a:lnTo>
                  <a:lnTo>
                    <a:pt x="503274" y="538452"/>
                  </a:lnTo>
                  <a:lnTo>
                    <a:pt x="551408" y="529874"/>
                  </a:lnTo>
                  <a:lnTo>
                    <a:pt x="598217" y="518715"/>
                  </a:lnTo>
                  <a:lnTo>
                    <a:pt x="643600" y="505043"/>
                  </a:lnTo>
                  <a:lnTo>
                    <a:pt x="687459" y="488926"/>
                  </a:lnTo>
                  <a:lnTo>
                    <a:pt x="729695" y="470431"/>
                  </a:lnTo>
                  <a:lnTo>
                    <a:pt x="770208" y="449628"/>
                  </a:lnTo>
                  <a:lnTo>
                    <a:pt x="808900" y="426583"/>
                  </a:lnTo>
                  <a:lnTo>
                    <a:pt x="845671" y="401366"/>
                  </a:lnTo>
                  <a:lnTo>
                    <a:pt x="880421" y="374043"/>
                  </a:lnTo>
                  <a:lnTo>
                    <a:pt x="913052" y="344683"/>
                  </a:lnTo>
                  <a:lnTo>
                    <a:pt x="943465" y="313354"/>
                  </a:lnTo>
                  <a:lnTo>
                    <a:pt x="971560" y="280124"/>
                  </a:lnTo>
                  <a:lnTo>
                    <a:pt x="997238" y="245061"/>
                  </a:lnTo>
                  <a:lnTo>
                    <a:pt x="1020399" y="208233"/>
                  </a:lnTo>
                  <a:lnTo>
                    <a:pt x="1040946" y="169708"/>
                  </a:lnTo>
                  <a:lnTo>
                    <a:pt x="1058777" y="129555"/>
                  </a:lnTo>
                  <a:lnTo>
                    <a:pt x="1073796" y="87840"/>
                  </a:lnTo>
                  <a:lnTo>
                    <a:pt x="1085901" y="44632"/>
                  </a:lnTo>
                  <a:lnTo>
                    <a:pt x="1094994" y="0"/>
                  </a:lnTo>
                  <a:lnTo>
                    <a:pt x="1061532" y="34340"/>
                  </a:lnTo>
                  <a:lnTo>
                    <a:pt x="1025576" y="66138"/>
                  </a:lnTo>
                  <a:lnTo>
                    <a:pt x="987267" y="95347"/>
                  </a:lnTo>
                  <a:lnTo>
                    <a:pt x="946748" y="121919"/>
                  </a:lnTo>
                  <a:lnTo>
                    <a:pt x="904159" y="145810"/>
                  </a:lnTo>
                  <a:lnTo>
                    <a:pt x="859642" y="166971"/>
                  </a:lnTo>
                  <a:lnTo>
                    <a:pt x="813339" y="185356"/>
                  </a:lnTo>
                  <a:lnTo>
                    <a:pt x="765392" y="200919"/>
                  </a:lnTo>
                  <a:lnTo>
                    <a:pt x="715942" y="213612"/>
                  </a:lnTo>
                  <a:lnTo>
                    <a:pt x="665130" y="223390"/>
                  </a:lnTo>
                  <a:lnTo>
                    <a:pt x="613099" y="230205"/>
                  </a:lnTo>
                  <a:lnTo>
                    <a:pt x="559990" y="234011"/>
                  </a:lnTo>
                  <a:lnTo>
                    <a:pt x="505944" y="234762"/>
                  </a:lnTo>
                  <a:lnTo>
                    <a:pt x="451104" y="232410"/>
                  </a:lnTo>
                  <a:lnTo>
                    <a:pt x="560832" y="6095"/>
                  </a:lnTo>
                  <a:lnTo>
                    <a:pt x="0" y="287274"/>
                  </a:lnTo>
                  <a:lnTo>
                    <a:pt x="189738" y="771906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77611" y="5641848"/>
              <a:ext cx="690880" cy="1362075"/>
            </a:xfrm>
            <a:custGeom>
              <a:avLst/>
              <a:gdLst/>
              <a:ahLst/>
              <a:cxnLst/>
              <a:rect l="l" t="t" r="r" b="b"/>
              <a:pathLst>
                <a:path w="690879" h="1362075">
                  <a:moveTo>
                    <a:pt x="476250" y="1361694"/>
                  </a:moveTo>
                  <a:lnTo>
                    <a:pt x="628650" y="1048512"/>
                  </a:lnTo>
                  <a:lnTo>
                    <a:pt x="646105" y="1008943"/>
                  </a:lnTo>
                  <a:lnTo>
                    <a:pt x="660620" y="968679"/>
                  </a:lnTo>
                  <a:lnTo>
                    <a:pt x="672237" y="927819"/>
                  </a:lnTo>
                  <a:lnTo>
                    <a:pt x="681003" y="886461"/>
                  </a:lnTo>
                  <a:lnTo>
                    <a:pt x="686961" y="844703"/>
                  </a:lnTo>
                  <a:lnTo>
                    <a:pt x="690157" y="802643"/>
                  </a:lnTo>
                  <a:lnTo>
                    <a:pt x="690633" y="760380"/>
                  </a:lnTo>
                  <a:lnTo>
                    <a:pt x="688437" y="718012"/>
                  </a:lnTo>
                  <a:lnTo>
                    <a:pt x="683610" y="675638"/>
                  </a:lnTo>
                  <a:lnTo>
                    <a:pt x="676200" y="633355"/>
                  </a:lnTo>
                  <a:lnTo>
                    <a:pt x="666249" y="591262"/>
                  </a:lnTo>
                  <a:lnTo>
                    <a:pt x="653802" y="549457"/>
                  </a:lnTo>
                  <a:lnTo>
                    <a:pt x="638905" y="508039"/>
                  </a:lnTo>
                  <a:lnTo>
                    <a:pt x="621601" y="467106"/>
                  </a:lnTo>
                  <a:lnTo>
                    <a:pt x="601935" y="426755"/>
                  </a:lnTo>
                  <a:lnTo>
                    <a:pt x="579953" y="387087"/>
                  </a:lnTo>
                  <a:lnTo>
                    <a:pt x="555697" y="348198"/>
                  </a:lnTo>
                  <a:lnTo>
                    <a:pt x="529213" y="310187"/>
                  </a:lnTo>
                  <a:lnTo>
                    <a:pt x="500546" y="273152"/>
                  </a:lnTo>
                  <a:lnTo>
                    <a:pt x="469740" y="237193"/>
                  </a:lnTo>
                  <a:lnTo>
                    <a:pt x="436840" y="202406"/>
                  </a:lnTo>
                  <a:lnTo>
                    <a:pt x="401890" y="168890"/>
                  </a:lnTo>
                  <a:lnTo>
                    <a:pt x="364934" y="136744"/>
                  </a:lnTo>
                  <a:lnTo>
                    <a:pt x="326018" y="106066"/>
                  </a:lnTo>
                  <a:lnTo>
                    <a:pt x="285185" y="76955"/>
                  </a:lnTo>
                  <a:lnTo>
                    <a:pt x="242482" y="49507"/>
                  </a:lnTo>
                  <a:lnTo>
                    <a:pt x="197951" y="23823"/>
                  </a:lnTo>
                  <a:lnTo>
                    <a:pt x="151637" y="0"/>
                  </a:lnTo>
                  <a:lnTo>
                    <a:pt x="0" y="313944"/>
                  </a:lnTo>
                  <a:lnTo>
                    <a:pt x="46313" y="337691"/>
                  </a:lnTo>
                  <a:lnTo>
                    <a:pt x="90843" y="363310"/>
                  </a:lnTo>
                  <a:lnTo>
                    <a:pt x="133546" y="390702"/>
                  </a:lnTo>
                  <a:lnTo>
                    <a:pt x="174378" y="419768"/>
                  </a:lnTo>
                  <a:lnTo>
                    <a:pt x="213292" y="450409"/>
                  </a:lnTo>
                  <a:lnTo>
                    <a:pt x="250244" y="482524"/>
                  </a:lnTo>
                  <a:lnTo>
                    <a:pt x="285190" y="516016"/>
                  </a:lnTo>
                  <a:lnTo>
                    <a:pt x="318085" y="550786"/>
                  </a:lnTo>
                  <a:lnTo>
                    <a:pt x="348883" y="586733"/>
                  </a:lnTo>
                  <a:lnTo>
                    <a:pt x="377541" y="623759"/>
                  </a:lnTo>
                  <a:lnTo>
                    <a:pt x="404013" y="661764"/>
                  </a:lnTo>
                  <a:lnTo>
                    <a:pt x="428255" y="700651"/>
                  </a:lnTo>
                  <a:lnTo>
                    <a:pt x="450221" y="740318"/>
                  </a:lnTo>
                  <a:lnTo>
                    <a:pt x="469868" y="780669"/>
                  </a:lnTo>
                  <a:lnTo>
                    <a:pt x="487150" y="821602"/>
                  </a:lnTo>
                  <a:lnTo>
                    <a:pt x="502022" y="863019"/>
                  </a:lnTo>
                  <a:lnTo>
                    <a:pt x="514440" y="904821"/>
                  </a:lnTo>
                  <a:lnTo>
                    <a:pt x="524359" y="946909"/>
                  </a:lnTo>
                  <a:lnTo>
                    <a:pt x="531734" y="989183"/>
                  </a:lnTo>
                  <a:lnTo>
                    <a:pt x="536521" y="1031545"/>
                  </a:lnTo>
                  <a:lnTo>
                    <a:pt x="538674" y="1073896"/>
                  </a:lnTo>
                  <a:lnTo>
                    <a:pt x="538149" y="1116135"/>
                  </a:lnTo>
                  <a:lnTo>
                    <a:pt x="534901" y="1158165"/>
                  </a:lnTo>
                  <a:lnTo>
                    <a:pt x="528885" y="1199885"/>
                  </a:lnTo>
                  <a:lnTo>
                    <a:pt x="520057" y="1241197"/>
                  </a:lnTo>
                  <a:lnTo>
                    <a:pt x="508372" y="1282002"/>
                  </a:lnTo>
                  <a:lnTo>
                    <a:pt x="493784" y="1322201"/>
                  </a:lnTo>
                  <a:lnTo>
                    <a:pt x="476250" y="1361694"/>
                  </a:lnTo>
                  <a:close/>
                </a:path>
              </a:pathLst>
            </a:custGeom>
            <a:solidFill>
              <a:srgbClr val="0000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03826" y="5633466"/>
              <a:ext cx="1270635" cy="1981200"/>
            </a:xfrm>
            <a:custGeom>
              <a:avLst/>
              <a:gdLst/>
              <a:ahLst/>
              <a:cxnLst/>
              <a:rect l="l" t="t" r="r" b="b"/>
              <a:pathLst>
                <a:path w="1270635" h="1981200">
                  <a:moveTo>
                    <a:pt x="730548" y="2024"/>
                  </a:moveTo>
                  <a:lnTo>
                    <a:pt x="731519" y="0"/>
                  </a:lnTo>
                  <a:lnTo>
                    <a:pt x="730239" y="1940"/>
                  </a:lnTo>
                  <a:lnTo>
                    <a:pt x="730548" y="2024"/>
                  </a:lnTo>
                  <a:close/>
                </a:path>
                <a:path w="1270635" h="1981200">
                  <a:moveTo>
                    <a:pt x="583272" y="308849"/>
                  </a:moveTo>
                  <a:lnTo>
                    <a:pt x="725124" y="13324"/>
                  </a:lnTo>
                  <a:lnTo>
                    <a:pt x="723137" y="12699"/>
                  </a:lnTo>
                  <a:lnTo>
                    <a:pt x="730239" y="1940"/>
                  </a:lnTo>
                  <a:lnTo>
                    <a:pt x="723137" y="0"/>
                  </a:lnTo>
                  <a:lnTo>
                    <a:pt x="571713" y="304799"/>
                  </a:lnTo>
                  <a:lnTo>
                    <a:pt x="576833" y="304799"/>
                  </a:lnTo>
                  <a:lnTo>
                    <a:pt x="583272" y="308849"/>
                  </a:lnTo>
                  <a:close/>
                </a:path>
                <a:path w="1270635" h="1981200">
                  <a:moveTo>
                    <a:pt x="725124" y="13324"/>
                  </a:moveTo>
                  <a:lnTo>
                    <a:pt x="730548" y="2024"/>
                  </a:lnTo>
                  <a:lnTo>
                    <a:pt x="730239" y="1940"/>
                  </a:lnTo>
                  <a:lnTo>
                    <a:pt x="723137" y="12699"/>
                  </a:lnTo>
                  <a:lnTo>
                    <a:pt x="725124" y="13324"/>
                  </a:lnTo>
                  <a:close/>
                </a:path>
                <a:path w="1270635" h="1981200">
                  <a:moveTo>
                    <a:pt x="1059942" y="1362074"/>
                  </a:moveTo>
                  <a:lnTo>
                    <a:pt x="1207769" y="1054099"/>
                  </a:lnTo>
                  <a:lnTo>
                    <a:pt x="1223771" y="1015999"/>
                  </a:lnTo>
                  <a:lnTo>
                    <a:pt x="1240083" y="977899"/>
                  </a:lnTo>
                  <a:lnTo>
                    <a:pt x="1252812" y="927099"/>
                  </a:lnTo>
                  <a:lnTo>
                    <a:pt x="1262068" y="876299"/>
                  </a:lnTo>
                  <a:lnTo>
                    <a:pt x="1267960" y="838199"/>
                  </a:lnTo>
                  <a:lnTo>
                    <a:pt x="1270599" y="787399"/>
                  </a:lnTo>
                  <a:lnTo>
                    <a:pt x="1270093" y="749299"/>
                  </a:lnTo>
                  <a:lnTo>
                    <a:pt x="1266554" y="698499"/>
                  </a:lnTo>
                  <a:lnTo>
                    <a:pt x="1260090" y="647699"/>
                  </a:lnTo>
                  <a:lnTo>
                    <a:pt x="1250813" y="609599"/>
                  </a:lnTo>
                  <a:lnTo>
                    <a:pt x="1238830" y="571499"/>
                  </a:lnTo>
                  <a:lnTo>
                    <a:pt x="1224254" y="520699"/>
                  </a:lnTo>
                  <a:lnTo>
                    <a:pt x="1207192" y="482599"/>
                  </a:lnTo>
                  <a:lnTo>
                    <a:pt x="1187755" y="444499"/>
                  </a:lnTo>
                  <a:lnTo>
                    <a:pt x="1166053" y="393699"/>
                  </a:lnTo>
                  <a:lnTo>
                    <a:pt x="1142196" y="355599"/>
                  </a:lnTo>
                  <a:lnTo>
                    <a:pt x="1116293" y="317499"/>
                  </a:lnTo>
                  <a:lnTo>
                    <a:pt x="1088455" y="279399"/>
                  </a:lnTo>
                  <a:lnTo>
                    <a:pt x="1058791" y="241299"/>
                  </a:lnTo>
                  <a:lnTo>
                    <a:pt x="1027411" y="215899"/>
                  </a:lnTo>
                  <a:lnTo>
                    <a:pt x="994424" y="177799"/>
                  </a:lnTo>
                  <a:lnTo>
                    <a:pt x="959941" y="152399"/>
                  </a:lnTo>
                  <a:lnTo>
                    <a:pt x="924072" y="114299"/>
                  </a:lnTo>
                  <a:lnTo>
                    <a:pt x="886926" y="88899"/>
                  </a:lnTo>
                  <a:lnTo>
                    <a:pt x="848613" y="63499"/>
                  </a:lnTo>
                  <a:lnTo>
                    <a:pt x="769619" y="12699"/>
                  </a:lnTo>
                  <a:lnTo>
                    <a:pt x="730548" y="2024"/>
                  </a:lnTo>
                  <a:lnTo>
                    <a:pt x="725124" y="13324"/>
                  </a:lnTo>
                  <a:lnTo>
                    <a:pt x="763523" y="25399"/>
                  </a:lnTo>
                  <a:lnTo>
                    <a:pt x="802385" y="50799"/>
                  </a:lnTo>
                  <a:lnTo>
                    <a:pt x="839723" y="76199"/>
                  </a:lnTo>
                  <a:lnTo>
                    <a:pt x="876299" y="101599"/>
                  </a:lnTo>
                  <a:lnTo>
                    <a:pt x="911351" y="126999"/>
                  </a:lnTo>
                  <a:lnTo>
                    <a:pt x="910589" y="126999"/>
                  </a:lnTo>
                  <a:lnTo>
                    <a:pt x="944117" y="152399"/>
                  </a:lnTo>
                  <a:lnTo>
                    <a:pt x="976121" y="177799"/>
                  </a:lnTo>
                  <a:lnTo>
                    <a:pt x="1006601" y="203199"/>
                  </a:lnTo>
                  <a:lnTo>
                    <a:pt x="1034795" y="241299"/>
                  </a:lnTo>
                  <a:lnTo>
                    <a:pt x="1062227" y="266699"/>
                  </a:lnTo>
                  <a:lnTo>
                    <a:pt x="1087373" y="304799"/>
                  </a:lnTo>
                  <a:lnTo>
                    <a:pt x="1111757" y="330199"/>
                  </a:lnTo>
                  <a:lnTo>
                    <a:pt x="1133855" y="368299"/>
                  </a:lnTo>
                  <a:lnTo>
                    <a:pt x="1154429" y="406399"/>
                  </a:lnTo>
                  <a:lnTo>
                    <a:pt x="1153667" y="406399"/>
                  </a:lnTo>
                  <a:lnTo>
                    <a:pt x="1172717" y="431799"/>
                  </a:lnTo>
                  <a:lnTo>
                    <a:pt x="1189481" y="469899"/>
                  </a:lnTo>
                  <a:lnTo>
                    <a:pt x="1204721" y="507999"/>
                  </a:lnTo>
                  <a:lnTo>
                    <a:pt x="1218437" y="546099"/>
                  </a:lnTo>
                  <a:lnTo>
                    <a:pt x="1229867" y="584199"/>
                  </a:lnTo>
                  <a:lnTo>
                    <a:pt x="1235963" y="609599"/>
                  </a:lnTo>
                  <a:lnTo>
                    <a:pt x="1239011" y="609599"/>
                  </a:lnTo>
                  <a:lnTo>
                    <a:pt x="1246631" y="647699"/>
                  </a:lnTo>
                  <a:lnTo>
                    <a:pt x="1252727" y="685799"/>
                  </a:lnTo>
                  <a:lnTo>
                    <a:pt x="1256537" y="723899"/>
                  </a:lnTo>
                  <a:lnTo>
                    <a:pt x="1258061" y="761999"/>
                  </a:lnTo>
                  <a:lnTo>
                    <a:pt x="1258061" y="800099"/>
                  </a:lnTo>
                  <a:lnTo>
                    <a:pt x="1255014" y="838199"/>
                  </a:lnTo>
                  <a:lnTo>
                    <a:pt x="1251203" y="876299"/>
                  </a:lnTo>
                  <a:lnTo>
                    <a:pt x="1244345" y="914399"/>
                  </a:lnTo>
                  <a:lnTo>
                    <a:pt x="1241552" y="914399"/>
                  </a:lnTo>
                  <a:lnTo>
                    <a:pt x="1235963" y="939799"/>
                  </a:lnTo>
                  <a:lnTo>
                    <a:pt x="1224533" y="977899"/>
                  </a:lnTo>
                  <a:lnTo>
                    <a:pt x="1211579" y="1015999"/>
                  </a:lnTo>
                  <a:lnTo>
                    <a:pt x="1196339" y="1041399"/>
                  </a:lnTo>
                  <a:lnTo>
                    <a:pt x="1101633" y="1239695"/>
                  </a:lnTo>
                  <a:lnTo>
                    <a:pt x="1100729" y="1244599"/>
                  </a:lnTo>
                  <a:lnTo>
                    <a:pt x="1087856" y="1282699"/>
                  </a:lnTo>
                  <a:lnTo>
                    <a:pt x="1071371" y="1333499"/>
                  </a:lnTo>
                  <a:lnTo>
                    <a:pt x="1059942" y="1362074"/>
                  </a:lnTo>
                  <a:close/>
                </a:path>
                <a:path w="1270635" h="1981200">
                  <a:moveTo>
                    <a:pt x="579119" y="317499"/>
                  </a:moveTo>
                  <a:lnTo>
                    <a:pt x="583272" y="308849"/>
                  </a:lnTo>
                  <a:lnTo>
                    <a:pt x="576833" y="304799"/>
                  </a:lnTo>
                  <a:lnTo>
                    <a:pt x="579119" y="317499"/>
                  </a:lnTo>
                  <a:close/>
                </a:path>
                <a:path w="1270635" h="1981200">
                  <a:moveTo>
                    <a:pt x="565403" y="317499"/>
                  </a:moveTo>
                  <a:lnTo>
                    <a:pt x="579119" y="317499"/>
                  </a:lnTo>
                  <a:lnTo>
                    <a:pt x="576833" y="304799"/>
                  </a:lnTo>
                  <a:lnTo>
                    <a:pt x="571713" y="304799"/>
                  </a:lnTo>
                  <a:lnTo>
                    <a:pt x="565403" y="317499"/>
                  </a:lnTo>
                  <a:close/>
                </a:path>
                <a:path w="1270635" h="1981200">
                  <a:moveTo>
                    <a:pt x="1107797" y="1206290"/>
                  </a:moveTo>
                  <a:lnTo>
                    <a:pt x="1110102" y="1193799"/>
                  </a:lnTo>
                  <a:lnTo>
                    <a:pt x="1116087" y="1142999"/>
                  </a:lnTo>
                  <a:lnTo>
                    <a:pt x="1118796" y="1104899"/>
                  </a:lnTo>
                  <a:lnTo>
                    <a:pt x="1118341" y="1054099"/>
                  </a:lnTo>
                  <a:lnTo>
                    <a:pt x="1114834" y="1015999"/>
                  </a:lnTo>
                  <a:lnTo>
                    <a:pt x="1108388" y="965199"/>
                  </a:lnTo>
                  <a:lnTo>
                    <a:pt x="1099113" y="927099"/>
                  </a:lnTo>
                  <a:lnTo>
                    <a:pt x="1087122" y="876299"/>
                  </a:lnTo>
                  <a:lnTo>
                    <a:pt x="1072527" y="838199"/>
                  </a:lnTo>
                  <a:lnTo>
                    <a:pt x="1055440" y="800099"/>
                  </a:lnTo>
                  <a:lnTo>
                    <a:pt x="1035972" y="749299"/>
                  </a:lnTo>
                  <a:lnTo>
                    <a:pt x="1014236" y="711199"/>
                  </a:lnTo>
                  <a:lnTo>
                    <a:pt x="990343" y="673099"/>
                  </a:lnTo>
                  <a:lnTo>
                    <a:pt x="964406" y="634999"/>
                  </a:lnTo>
                  <a:lnTo>
                    <a:pt x="936537" y="596899"/>
                  </a:lnTo>
                  <a:lnTo>
                    <a:pt x="906847" y="558799"/>
                  </a:lnTo>
                  <a:lnTo>
                    <a:pt x="875448" y="520699"/>
                  </a:lnTo>
                  <a:lnTo>
                    <a:pt x="842453" y="495299"/>
                  </a:lnTo>
                  <a:lnTo>
                    <a:pt x="807973" y="457199"/>
                  </a:lnTo>
                  <a:lnTo>
                    <a:pt x="772120" y="431799"/>
                  </a:lnTo>
                  <a:lnTo>
                    <a:pt x="735006" y="406399"/>
                  </a:lnTo>
                  <a:lnTo>
                    <a:pt x="696744" y="380999"/>
                  </a:lnTo>
                  <a:lnTo>
                    <a:pt x="657444" y="355599"/>
                  </a:lnTo>
                  <a:lnTo>
                    <a:pt x="583272" y="308849"/>
                  </a:lnTo>
                  <a:lnTo>
                    <a:pt x="579119" y="317499"/>
                  </a:lnTo>
                  <a:lnTo>
                    <a:pt x="565403" y="317499"/>
                  </a:lnTo>
                  <a:lnTo>
                    <a:pt x="611123" y="342899"/>
                  </a:lnTo>
                  <a:lnTo>
                    <a:pt x="650747" y="368299"/>
                  </a:lnTo>
                  <a:lnTo>
                    <a:pt x="649985" y="368299"/>
                  </a:lnTo>
                  <a:lnTo>
                    <a:pt x="688085" y="393699"/>
                  </a:lnTo>
                  <a:lnTo>
                    <a:pt x="724661" y="406399"/>
                  </a:lnTo>
                  <a:lnTo>
                    <a:pt x="723899" y="406399"/>
                  </a:lnTo>
                  <a:lnTo>
                    <a:pt x="758951" y="431799"/>
                  </a:lnTo>
                  <a:lnTo>
                    <a:pt x="792479" y="469899"/>
                  </a:lnTo>
                  <a:lnTo>
                    <a:pt x="824483" y="495299"/>
                  </a:lnTo>
                  <a:lnTo>
                    <a:pt x="823721" y="495299"/>
                  </a:lnTo>
                  <a:lnTo>
                    <a:pt x="854201" y="520699"/>
                  </a:lnTo>
                  <a:lnTo>
                    <a:pt x="883157" y="558799"/>
                  </a:lnTo>
                  <a:lnTo>
                    <a:pt x="910589" y="584199"/>
                  </a:lnTo>
                  <a:lnTo>
                    <a:pt x="909827" y="584199"/>
                  </a:lnTo>
                  <a:lnTo>
                    <a:pt x="935735" y="609599"/>
                  </a:lnTo>
                  <a:lnTo>
                    <a:pt x="959357" y="647699"/>
                  </a:lnTo>
                  <a:lnTo>
                    <a:pt x="981455" y="685799"/>
                  </a:lnTo>
                  <a:lnTo>
                    <a:pt x="1002029" y="711199"/>
                  </a:lnTo>
                  <a:lnTo>
                    <a:pt x="1021079" y="749299"/>
                  </a:lnTo>
                  <a:lnTo>
                    <a:pt x="1037843" y="787399"/>
                  </a:lnTo>
                  <a:lnTo>
                    <a:pt x="1053083" y="825499"/>
                  </a:lnTo>
                  <a:lnTo>
                    <a:pt x="1066037" y="850899"/>
                  </a:lnTo>
                  <a:lnTo>
                    <a:pt x="1077467" y="888999"/>
                  </a:lnTo>
                  <a:lnTo>
                    <a:pt x="1087373" y="927099"/>
                  </a:lnTo>
                  <a:lnTo>
                    <a:pt x="1094993" y="965199"/>
                  </a:lnTo>
                  <a:lnTo>
                    <a:pt x="1100327" y="1003299"/>
                  </a:lnTo>
                  <a:lnTo>
                    <a:pt x="1104137" y="1041399"/>
                  </a:lnTo>
                  <a:lnTo>
                    <a:pt x="1105661" y="1079499"/>
                  </a:lnTo>
                  <a:lnTo>
                    <a:pt x="1105661" y="1117599"/>
                  </a:lnTo>
                  <a:lnTo>
                    <a:pt x="1103375" y="1155699"/>
                  </a:lnTo>
                  <a:lnTo>
                    <a:pt x="1101852" y="1155699"/>
                  </a:lnTo>
                  <a:lnTo>
                    <a:pt x="1098803" y="1181099"/>
                  </a:lnTo>
                  <a:lnTo>
                    <a:pt x="1096517" y="1193799"/>
                  </a:lnTo>
                  <a:lnTo>
                    <a:pt x="1098803" y="1193799"/>
                  </a:lnTo>
                  <a:lnTo>
                    <a:pt x="1107797" y="1206290"/>
                  </a:lnTo>
                  <a:close/>
                </a:path>
                <a:path w="1270635" h="1981200">
                  <a:moveTo>
                    <a:pt x="1239011" y="622299"/>
                  </a:moveTo>
                  <a:lnTo>
                    <a:pt x="1239011" y="609599"/>
                  </a:lnTo>
                  <a:lnTo>
                    <a:pt x="1235963" y="609599"/>
                  </a:lnTo>
                  <a:lnTo>
                    <a:pt x="1239011" y="622299"/>
                  </a:lnTo>
                  <a:close/>
                </a:path>
                <a:path w="1270635" h="1981200">
                  <a:moveTo>
                    <a:pt x="1241552" y="914399"/>
                  </a:moveTo>
                  <a:lnTo>
                    <a:pt x="1244345" y="914399"/>
                  </a:lnTo>
                  <a:lnTo>
                    <a:pt x="1244345" y="901699"/>
                  </a:lnTo>
                  <a:lnTo>
                    <a:pt x="1241552" y="914399"/>
                  </a:lnTo>
                  <a:close/>
                </a:path>
                <a:path w="1270635" h="1981200">
                  <a:moveTo>
                    <a:pt x="1101852" y="1155699"/>
                  </a:moveTo>
                  <a:lnTo>
                    <a:pt x="1103375" y="1155699"/>
                  </a:lnTo>
                  <a:lnTo>
                    <a:pt x="1103375" y="1142999"/>
                  </a:lnTo>
                  <a:lnTo>
                    <a:pt x="1101852" y="1155699"/>
                  </a:lnTo>
                  <a:close/>
                </a:path>
                <a:path w="1270635" h="1981200">
                  <a:moveTo>
                    <a:pt x="1092545" y="1219876"/>
                  </a:moveTo>
                  <a:lnTo>
                    <a:pt x="1093470" y="1219199"/>
                  </a:lnTo>
                  <a:lnTo>
                    <a:pt x="1107722" y="1206698"/>
                  </a:lnTo>
                  <a:lnTo>
                    <a:pt x="1107797" y="1206290"/>
                  </a:lnTo>
                  <a:lnTo>
                    <a:pt x="1098803" y="1193799"/>
                  </a:lnTo>
                  <a:lnTo>
                    <a:pt x="1096089" y="1196181"/>
                  </a:lnTo>
                  <a:lnTo>
                    <a:pt x="1091945" y="1219199"/>
                  </a:lnTo>
                  <a:lnTo>
                    <a:pt x="1092708" y="1219199"/>
                  </a:lnTo>
                  <a:lnTo>
                    <a:pt x="1092545" y="1219876"/>
                  </a:lnTo>
                  <a:close/>
                </a:path>
                <a:path w="1270635" h="1981200">
                  <a:moveTo>
                    <a:pt x="1096089" y="1196181"/>
                  </a:moveTo>
                  <a:lnTo>
                    <a:pt x="1098803" y="1193799"/>
                  </a:lnTo>
                  <a:lnTo>
                    <a:pt x="1096517" y="1193799"/>
                  </a:lnTo>
                  <a:lnTo>
                    <a:pt x="1096089" y="1196181"/>
                  </a:lnTo>
                  <a:close/>
                </a:path>
                <a:path w="1270635" h="1981200">
                  <a:moveTo>
                    <a:pt x="465581" y="1435099"/>
                  </a:moveTo>
                  <a:lnTo>
                    <a:pt x="582929" y="1193799"/>
                  </a:lnTo>
                  <a:lnTo>
                    <a:pt x="568370" y="1201095"/>
                  </a:lnTo>
                  <a:lnTo>
                    <a:pt x="572261" y="1206499"/>
                  </a:lnTo>
                  <a:lnTo>
                    <a:pt x="552521" y="1216321"/>
                  </a:lnTo>
                  <a:lnTo>
                    <a:pt x="455555" y="1422399"/>
                  </a:lnTo>
                  <a:lnTo>
                    <a:pt x="460247" y="1422399"/>
                  </a:lnTo>
                  <a:lnTo>
                    <a:pt x="465581" y="1435099"/>
                  </a:lnTo>
                  <a:close/>
                </a:path>
                <a:path w="1270635" h="1981200">
                  <a:moveTo>
                    <a:pt x="557005" y="1206790"/>
                  </a:moveTo>
                  <a:lnTo>
                    <a:pt x="568370" y="1201095"/>
                  </a:lnTo>
                  <a:lnTo>
                    <a:pt x="563117" y="1193799"/>
                  </a:lnTo>
                  <a:lnTo>
                    <a:pt x="557005" y="1206790"/>
                  </a:lnTo>
                  <a:close/>
                </a:path>
                <a:path w="1270635" h="1981200">
                  <a:moveTo>
                    <a:pt x="646937" y="1422399"/>
                  </a:moveTo>
                  <a:lnTo>
                    <a:pt x="720766" y="1422399"/>
                  </a:lnTo>
                  <a:lnTo>
                    <a:pt x="812715" y="1396999"/>
                  </a:lnTo>
                  <a:lnTo>
                    <a:pt x="857286" y="1371599"/>
                  </a:lnTo>
                  <a:lnTo>
                    <a:pt x="900676" y="1358899"/>
                  </a:lnTo>
                  <a:lnTo>
                    <a:pt x="942701" y="1333499"/>
                  </a:lnTo>
                  <a:lnTo>
                    <a:pt x="983177" y="1308099"/>
                  </a:lnTo>
                  <a:lnTo>
                    <a:pt x="1021920" y="1282699"/>
                  </a:lnTo>
                  <a:lnTo>
                    <a:pt x="1058745" y="1244599"/>
                  </a:lnTo>
                  <a:lnTo>
                    <a:pt x="1092545" y="1219876"/>
                  </a:lnTo>
                  <a:lnTo>
                    <a:pt x="1092708" y="1219199"/>
                  </a:lnTo>
                  <a:lnTo>
                    <a:pt x="1091945" y="1219199"/>
                  </a:lnTo>
                  <a:lnTo>
                    <a:pt x="1096089" y="1196181"/>
                  </a:lnTo>
                  <a:lnTo>
                    <a:pt x="1069847" y="1219199"/>
                  </a:lnTo>
                  <a:lnTo>
                    <a:pt x="1054608" y="1231899"/>
                  </a:lnTo>
                  <a:lnTo>
                    <a:pt x="1038605" y="1244599"/>
                  </a:lnTo>
                  <a:lnTo>
                    <a:pt x="1039367" y="1244599"/>
                  </a:lnTo>
                  <a:lnTo>
                    <a:pt x="1022603" y="1257299"/>
                  </a:lnTo>
                  <a:lnTo>
                    <a:pt x="1023365" y="1257299"/>
                  </a:lnTo>
                  <a:lnTo>
                    <a:pt x="1006601" y="1269999"/>
                  </a:lnTo>
                  <a:lnTo>
                    <a:pt x="989075" y="1282699"/>
                  </a:lnTo>
                  <a:lnTo>
                    <a:pt x="989837" y="1282699"/>
                  </a:lnTo>
                  <a:lnTo>
                    <a:pt x="972311" y="1295399"/>
                  </a:lnTo>
                  <a:lnTo>
                    <a:pt x="954023" y="1308099"/>
                  </a:lnTo>
                  <a:lnTo>
                    <a:pt x="954785" y="1308099"/>
                  </a:lnTo>
                  <a:lnTo>
                    <a:pt x="935735" y="1320799"/>
                  </a:lnTo>
                  <a:lnTo>
                    <a:pt x="936497" y="1320799"/>
                  </a:lnTo>
                  <a:lnTo>
                    <a:pt x="898397" y="1346199"/>
                  </a:lnTo>
                  <a:lnTo>
                    <a:pt x="879347" y="1346199"/>
                  </a:lnTo>
                  <a:lnTo>
                    <a:pt x="839001" y="1371599"/>
                  </a:lnTo>
                  <a:lnTo>
                    <a:pt x="713231" y="1409699"/>
                  </a:lnTo>
                  <a:lnTo>
                    <a:pt x="669035" y="1409699"/>
                  </a:lnTo>
                  <a:lnTo>
                    <a:pt x="646937" y="1422399"/>
                  </a:lnTo>
                  <a:close/>
                </a:path>
                <a:path w="1270635" h="1981200">
                  <a:moveTo>
                    <a:pt x="552521" y="1216321"/>
                  </a:moveTo>
                  <a:lnTo>
                    <a:pt x="572261" y="1206499"/>
                  </a:lnTo>
                  <a:lnTo>
                    <a:pt x="568370" y="1201095"/>
                  </a:lnTo>
                  <a:lnTo>
                    <a:pt x="557005" y="1206790"/>
                  </a:lnTo>
                  <a:lnTo>
                    <a:pt x="552521" y="1216321"/>
                  </a:lnTo>
                  <a:close/>
                </a:path>
                <a:path w="1270635" h="1981200">
                  <a:moveTo>
                    <a:pt x="1107722" y="1206698"/>
                  </a:moveTo>
                  <a:lnTo>
                    <a:pt x="1107947" y="1206499"/>
                  </a:lnTo>
                  <a:lnTo>
                    <a:pt x="1107797" y="1206290"/>
                  </a:lnTo>
                  <a:lnTo>
                    <a:pt x="1107722" y="1206698"/>
                  </a:lnTo>
                  <a:close/>
                </a:path>
                <a:path w="1270635" h="1981200">
                  <a:moveTo>
                    <a:pt x="1067624" y="1310905"/>
                  </a:moveTo>
                  <a:lnTo>
                    <a:pt x="1101633" y="1239695"/>
                  </a:lnTo>
                  <a:lnTo>
                    <a:pt x="1107722" y="1206698"/>
                  </a:lnTo>
                  <a:lnTo>
                    <a:pt x="1093470" y="1219199"/>
                  </a:lnTo>
                  <a:lnTo>
                    <a:pt x="1092545" y="1219876"/>
                  </a:lnTo>
                  <a:lnTo>
                    <a:pt x="1083564" y="1257299"/>
                  </a:lnTo>
                  <a:lnTo>
                    <a:pt x="1072895" y="1295399"/>
                  </a:lnTo>
                  <a:lnTo>
                    <a:pt x="1067624" y="1310905"/>
                  </a:lnTo>
                  <a:close/>
                </a:path>
                <a:path w="1270635" h="1981200">
                  <a:moveTo>
                    <a:pt x="192174" y="1968192"/>
                  </a:moveTo>
                  <a:lnTo>
                    <a:pt x="198365" y="1955557"/>
                  </a:lnTo>
                  <a:lnTo>
                    <a:pt x="13715" y="1485900"/>
                  </a:lnTo>
                  <a:lnTo>
                    <a:pt x="10667" y="1485900"/>
                  </a:lnTo>
                  <a:lnTo>
                    <a:pt x="552521" y="1216321"/>
                  </a:lnTo>
                  <a:lnTo>
                    <a:pt x="557005" y="1206790"/>
                  </a:lnTo>
                  <a:lnTo>
                    <a:pt x="0" y="1485900"/>
                  </a:lnTo>
                  <a:lnTo>
                    <a:pt x="192174" y="1968192"/>
                  </a:lnTo>
                  <a:close/>
                </a:path>
                <a:path w="1270635" h="1981200">
                  <a:moveTo>
                    <a:pt x="1055623" y="1371070"/>
                  </a:moveTo>
                  <a:lnTo>
                    <a:pt x="1059942" y="1362074"/>
                  </a:lnTo>
                  <a:lnTo>
                    <a:pt x="1071371" y="1333499"/>
                  </a:lnTo>
                  <a:lnTo>
                    <a:pt x="1087856" y="1282699"/>
                  </a:lnTo>
                  <a:lnTo>
                    <a:pt x="1100729" y="1244599"/>
                  </a:lnTo>
                  <a:lnTo>
                    <a:pt x="1101633" y="1239695"/>
                  </a:lnTo>
                  <a:lnTo>
                    <a:pt x="1067624" y="1310905"/>
                  </a:lnTo>
                  <a:lnTo>
                    <a:pt x="1059942" y="1333499"/>
                  </a:lnTo>
                  <a:lnTo>
                    <a:pt x="1047089" y="1353899"/>
                  </a:lnTo>
                  <a:lnTo>
                    <a:pt x="1044447" y="1359429"/>
                  </a:lnTo>
                  <a:lnTo>
                    <a:pt x="1055623" y="1371070"/>
                  </a:lnTo>
                  <a:close/>
                </a:path>
                <a:path w="1270635" h="1981200">
                  <a:moveTo>
                    <a:pt x="1047089" y="1353899"/>
                  </a:moveTo>
                  <a:lnTo>
                    <a:pt x="1059942" y="1333499"/>
                  </a:lnTo>
                  <a:lnTo>
                    <a:pt x="1067624" y="1310905"/>
                  </a:lnTo>
                  <a:lnTo>
                    <a:pt x="1047089" y="1353899"/>
                  </a:lnTo>
                  <a:close/>
                </a:path>
                <a:path w="1270635" h="1981200">
                  <a:moveTo>
                    <a:pt x="1044447" y="1359429"/>
                  </a:moveTo>
                  <a:lnTo>
                    <a:pt x="1047089" y="1353899"/>
                  </a:lnTo>
                  <a:lnTo>
                    <a:pt x="1043939" y="1358899"/>
                  </a:lnTo>
                  <a:lnTo>
                    <a:pt x="1044447" y="1359429"/>
                  </a:lnTo>
                  <a:close/>
                </a:path>
                <a:path w="1270635" h="1981200">
                  <a:moveTo>
                    <a:pt x="307085" y="1752600"/>
                  </a:moveTo>
                  <a:lnTo>
                    <a:pt x="467311" y="1752600"/>
                  </a:lnTo>
                  <a:lnTo>
                    <a:pt x="516132" y="1739900"/>
                  </a:lnTo>
                  <a:lnTo>
                    <a:pt x="704075" y="1689100"/>
                  </a:lnTo>
                  <a:lnTo>
                    <a:pt x="748266" y="1663700"/>
                  </a:lnTo>
                  <a:lnTo>
                    <a:pt x="790955" y="1651000"/>
                  </a:lnTo>
                  <a:lnTo>
                    <a:pt x="831949" y="1625599"/>
                  </a:lnTo>
                  <a:lnTo>
                    <a:pt x="871059" y="1587499"/>
                  </a:lnTo>
                  <a:lnTo>
                    <a:pt x="908090" y="1562099"/>
                  </a:lnTo>
                  <a:lnTo>
                    <a:pt x="942853" y="1523999"/>
                  </a:lnTo>
                  <a:lnTo>
                    <a:pt x="975154" y="1485899"/>
                  </a:lnTo>
                  <a:lnTo>
                    <a:pt x="1004801" y="1447799"/>
                  </a:lnTo>
                  <a:lnTo>
                    <a:pt x="1031604" y="1409699"/>
                  </a:lnTo>
                  <a:lnTo>
                    <a:pt x="1055370" y="1371599"/>
                  </a:lnTo>
                  <a:lnTo>
                    <a:pt x="1055623" y="1371070"/>
                  </a:lnTo>
                  <a:lnTo>
                    <a:pt x="1044447" y="1359429"/>
                  </a:lnTo>
                  <a:lnTo>
                    <a:pt x="1032509" y="1384299"/>
                  </a:lnTo>
                  <a:lnTo>
                    <a:pt x="1019555" y="1409699"/>
                  </a:lnTo>
                  <a:lnTo>
                    <a:pt x="1005839" y="1435099"/>
                  </a:lnTo>
                  <a:lnTo>
                    <a:pt x="991361" y="1447799"/>
                  </a:lnTo>
                  <a:lnTo>
                    <a:pt x="975359" y="1473199"/>
                  </a:lnTo>
                  <a:lnTo>
                    <a:pt x="959357" y="1485899"/>
                  </a:lnTo>
                  <a:lnTo>
                    <a:pt x="941832" y="1511299"/>
                  </a:lnTo>
                  <a:lnTo>
                    <a:pt x="923543" y="1523999"/>
                  </a:lnTo>
                  <a:lnTo>
                    <a:pt x="924305" y="1523999"/>
                  </a:lnTo>
                  <a:lnTo>
                    <a:pt x="905255" y="1549399"/>
                  </a:lnTo>
                  <a:lnTo>
                    <a:pt x="885443" y="1562099"/>
                  </a:lnTo>
                  <a:lnTo>
                    <a:pt x="864869" y="1574799"/>
                  </a:lnTo>
                  <a:lnTo>
                    <a:pt x="865632" y="1574799"/>
                  </a:lnTo>
                  <a:lnTo>
                    <a:pt x="844295" y="1600199"/>
                  </a:lnTo>
                  <a:lnTo>
                    <a:pt x="822197" y="1612899"/>
                  </a:lnTo>
                  <a:lnTo>
                    <a:pt x="822960" y="1612899"/>
                  </a:lnTo>
                  <a:lnTo>
                    <a:pt x="800099" y="1625599"/>
                  </a:lnTo>
                  <a:lnTo>
                    <a:pt x="756412" y="1651000"/>
                  </a:lnTo>
                  <a:lnTo>
                    <a:pt x="710567" y="1676400"/>
                  </a:lnTo>
                  <a:lnTo>
                    <a:pt x="515873" y="1727200"/>
                  </a:lnTo>
                  <a:lnTo>
                    <a:pt x="487679" y="1727200"/>
                  </a:lnTo>
                  <a:lnTo>
                    <a:pt x="457961" y="1739900"/>
                  </a:lnTo>
                  <a:lnTo>
                    <a:pt x="313181" y="1739900"/>
                  </a:lnTo>
                  <a:lnTo>
                    <a:pt x="307085" y="1752600"/>
                  </a:lnTo>
                  <a:close/>
                </a:path>
                <a:path w="1270635" h="1981200">
                  <a:moveTo>
                    <a:pt x="1056131" y="1371599"/>
                  </a:moveTo>
                  <a:lnTo>
                    <a:pt x="1059942" y="1362074"/>
                  </a:lnTo>
                  <a:lnTo>
                    <a:pt x="1055623" y="1371070"/>
                  </a:lnTo>
                  <a:lnTo>
                    <a:pt x="1056131" y="1371599"/>
                  </a:lnTo>
                  <a:close/>
                </a:path>
                <a:path w="1270635" h="1981200">
                  <a:moveTo>
                    <a:pt x="465581" y="1435099"/>
                  </a:moveTo>
                  <a:lnTo>
                    <a:pt x="626301" y="1435099"/>
                  </a:lnTo>
                  <a:lnTo>
                    <a:pt x="673756" y="1422399"/>
                  </a:lnTo>
                  <a:lnTo>
                    <a:pt x="471758" y="1422399"/>
                  </a:lnTo>
                  <a:lnTo>
                    <a:pt x="465581" y="1435099"/>
                  </a:lnTo>
                  <a:close/>
                </a:path>
                <a:path w="1270635" h="1981200">
                  <a:moveTo>
                    <a:pt x="449579" y="1435099"/>
                  </a:moveTo>
                  <a:lnTo>
                    <a:pt x="465581" y="1435099"/>
                  </a:lnTo>
                  <a:lnTo>
                    <a:pt x="460247" y="1422399"/>
                  </a:lnTo>
                  <a:lnTo>
                    <a:pt x="455555" y="1422399"/>
                  </a:lnTo>
                  <a:lnTo>
                    <a:pt x="449579" y="1435099"/>
                  </a:lnTo>
                  <a:close/>
                </a:path>
                <a:path w="1270635" h="1981200">
                  <a:moveTo>
                    <a:pt x="203453" y="1968500"/>
                  </a:moveTo>
                  <a:lnTo>
                    <a:pt x="313181" y="1739900"/>
                  </a:lnTo>
                  <a:lnTo>
                    <a:pt x="304038" y="1739900"/>
                  </a:lnTo>
                  <a:lnTo>
                    <a:pt x="198365" y="1955557"/>
                  </a:lnTo>
                  <a:lnTo>
                    <a:pt x="203453" y="1968500"/>
                  </a:lnTo>
                  <a:close/>
                </a:path>
                <a:path w="1270635" h="1981200">
                  <a:moveTo>
                    <a:pt x="197357" y="1981200"/>
                  </a:moveTo>
                  <a:lnTo>
                    <a:pt x="203453" y="1968500"/>
                  </a:lnTo>
                  <a:lnTo>
                    <a:pt x="198365" y="1955557"/>
                  </a:lnTo>
                  <a:lnTo>
                    <a:pt x="192174" y="1968192"/>
                  </a:lnTo>
                  <a:lnTo>
                    <a:pt x="197357" y="1981200"/>
                  </a:lnTo>
                  <a:close/>
                </a:path>
                <a:path w="1270635" h="1981200">
                  <a:moveTo>
                    <a:pt x="192023" y="1968500"/>
                  </a:moveTo>
                  <a:lnTo>
                    <a:pt x="192297" y="1968500"/>
                  </a:lnTo>
                  <a:lnTo>
                    <a:pt x="192174" y="1968192"/>
                  </a:lnTo>
                  <a:lnTo>
                    <a:pt x="192023" y="1968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7210" y="5794248"/>
              <a:ext cx="561340" cy="1134745"/>
            </a:xfrm>
            <a:custGeom>
              <a:avLst/>
              <a:gdLst/>
              <a:ahLst/>
              <a:cxnLst/>
              <a:rect l="l" t="t" r="r" b="b"/>
              <a:pathLst>
                <a:path w="561340" h="1134745">
                  <a:moveTo>
                    <a:pt x="358140" y="1134617"/>
                  </a:moveTo>
                  <a:lnTo>
                    <a:pt x="339698" y="1090474"/>
                  </a:lnTo>
                  <a:lnTo>
                    <a:pt x="324538" y="1045010"/>
                  </a:lnTo>
                  <a:lnTo>
                    <a:pt x="312650" y="998377"/>
                  </a:lnTo>
                  <a:lnTo>
                    <a:pt x="304026" y="950724"/>
                  </a:lnTo>
                  <a:lnTo>
                    <a:pt x="298658" y="902202"/>
                  </a:lnTo>
                  <a:lnTo>
                    <a:pt x="296537" y="852960"/>
                  </a:lnTo>
                  <a:lnTo>
                    <a:pt x="297656" y="803147"/>
                  </a:lnTo>
                  <a:lnTo>
                    <a:pt x="302005" y="752915"/>
                  </a:lnTo>
                  <a:lnTo>
                    <a:pt x="309576" y="702414"/>
                  </a:lnTo>
                  <a:lnTo>
                    <a:pt x="320362" y="651792"/>
                  </a:lnTo>
                  <a:lnTo>
                    <a:pt x="334353" y="601200"/>
                  </a:lnTo>
                  <a:lnTo>
                    <a:pt x="351541" y="550788"/>
                  </a:lnTo>
                  <a:lnTo>
                    <a:pt x="371919" y="500706"/>
                  </a:lnTo>
                  <a:lnTo>
                    <a:pt x="395478" y="451103"/>
                  </a:lnTo>
                  <a:lnTo>
                    <a:pt x="560832" y="640841"/>
                  </a:lnTo>
                  <a:lnTo>
                    <a:pt x="521208" y="13715"/>
                  </a:lnTo>
                  <a:lnTo>
                    <a:pt x="0" y="0"/>
                  </a:lnTo>
                  <a:lnTo>
                    <a:pt x="166115" y="188975"/>
                  </a:lnTo>
                  <a:lnTo>
                    <a:pt x="143372" y="236353"/>
                  </a:lnTo>
                  <a:lnTo>
                    <a:pt x="123629" y="283984"/>
                  </a:lnTo>
                  <a:lnTo>
                    <a:pt x="106862" y="331751"/>
                  </a:lnTo>
                  <a:lnTo>
                    <a:pt x="93045" y="379538"/>
                  </a:lnTo>
                  <a:lnTo>
                    <a:pt x="82153" y="427225"/>
                  </a:lnTo>
                  <a:lnTo>
                    <a:pt x="74163" y="474696"/>
                  </a:lnTo>
                  <a:lnTo>
                    <a:pt x="69049" y="521833"/>
                  </a:lnTo>
                  <a:lnTo>
                    <a:pt x="66786" y="568518"/>
                  </a:lnTo>
                  <a:lnTo>
                    <a:pt x="67349" y="614634"/>
                  </a:lnTo>
                  <a:lnTo>
                    <a:pt x="70715" y="660063"/>
                  </a:lnTo>
                  <a:lnTo>
                    <a:pt x="76857" y="704688"/>
                  </a:lnTo>
                  <a:lnTo>
                    <a:pt x="85752" y="748390"/>
                  </a:lnTo>
                  <a:lnTo>
                    <a:pt x="97374" y="791053"/>
                  </a:lnTo>
                  <a:lnTo>
                    <a:pt x="111698" y="832558"/>
                  </a:lnTo>
                  <a:lnTo>
                    <a:pt x="128700" y="872789"/>
                  </a:lnTo>
                  <a:lnTo>
                    <a:pt x="148355" y="911626"/>
                  </a:lnTo>
                  <a:lnTo>
                    <a:pt x="170638" y="948954"/>
                  </a:lnTo>
                  <a:lnTo>
                    <a:pt x="195525" y="984653"/>
                  </a:lnTo>
                  <a:lnTo>
                    <a:pt x="222990" y="1018608"/>
                  </a:lnTo>
                  <a:lnTo>
                    <a:pt x="253009" y="1050699"/>
                  </a:lnTo>
                  <a:lnTo>
                    <a:pt x="285556" y="1080809"/>
                  </a:lnTo>
                  <a:lnTo>
                    <a:pt x="320608" y="1108821"/>
                  </a:lnTo>
                  <a:lnTo>
                    <a:pt x="358140" y="1134617"/>
                  </a:lnTo>
                  <a:close/>
                </a:path>
              </a:pathLst>
            </a:custGeom>
            <a:solidFill>
              <a:srgbClr val="0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238" y="6784848"/>
              <a:ext cx="1381125" cy="512445"/>
            </a:xfrm>
            <a:custGeom>
              <a:avLst/>
              <a:gdLst/>
              <a:ahLst/>
              <a:cxnLst/>
              <a:rect l="l" t="t" r="r" b="b"/>
              <a:pathLst>
                <a:path w="1381125" h="512445">
                  <a:moveTo>
                    <a:pt x="723307" y="512386"/>
                  </a:moveTo>
                  <a:lnTo>
                    <a:pt x="767715" y="512445"/>
                  </a:lnTo>
                  <a:lnTo>
                    <a:pt x="812507" y="510101"/>
                  </a:lnTo>
                  <a:lnTo>
                    <a:pt x="857576" y="505357"/>
                  </a:lnTo>
                  <a:lnTo>
                    <a:pt x="902814" y="498215"/>
                  </a:lnTo>
                  <a:lnTo>
                    <a:pt x="948114" y="488678"/>
                  </a:lnTo>
                  <a:lnTo>
                    <a:pt x="993367" y="476749"/>
                  </a:lnTo>
                  <a:lnTo>
                    <a:pt x="1038466" y="462429"/>
                  </a:lnTo>
                  <a:lnTo>
                    <a:pt x="1083302" y="445722"/>
                  </a:lnTo>
                  <a:lnTo>
                    <a:pt x="1127767" y="426630"/>
                  </a:lnTo>
                  <a:lnTo>
                    <a:pt x="1171755" y="405155"/>
                  </a:lnTo>
                  <a:lnTo>
                    <a:pt x="1215156" y="381299"/>
                  </a:lnTo>
                  <a:lnTo>
                    <a:pt x="1257864" y="355067"/>
                  </a:lnTo>
                  <a:lnTo>
                    <a:pt x="1299769" y="326459"/>
                  </a:lnTo>
                  <a:lnTo>
                    <a:pt x="1340765" y="295478"/>
                  </a:lnTo>
                  <a:lnTo>
                    <a:pt x="1380744" y="262128"/>
                  </a:lnTo>
                  <a:lnTo>
                    <a:pt x="1151382" y="0"/>
                  </a:lnTo>
                  <a:lnTo>
                    <a:pt x="1111403" y="33274"/>
                  </a:lnTo>
                  <a:lnTo>
                    <a:pt x="1070407" y="64190"/>
                  </a:lnTo>
                  <a:lnTo>
                    <a:pt x="1028501" y="92743"/>
                  </a:lnTo>
                  <a:lnTo>
                    <a:pt x="985792" y="118931"/>
                  </a:lnTo>
                  <a:lnTo>
                    <a:pt x="942388" y="142751"/>
                  </a:lnTo>
                  <a:lnTo>
                    <a:pt x="898398" y="164199"/>
                  </a:lnTo>
                  <a:lnTo>
                    <a:pt x="853928" y="183272"/>
                  </a:lnTo>
                  <a:lnTo>
                    <a:pt x="809086" y="199968"/>
                  </a:lnTo>
                  <a:lnTo>
                    <a:pt x="763980" y="214282"/>
                  </a:lnTo>
                  <a:lnTo>
                    <a:pt x="718717" y="226213"/>
                  </a:lnTo>
                  <a:lnTo>
                    <a:pt x="673406" y="235756"/>
                  </a:lnTo>
                  <a:lnTo>
                    <a:pt x="628154" y="242909"/>
                  </a:lnTo>
                  <a:lnTo>
                    <a:pt x="583069" y="247668"/>
                  </a:lnTo>
                  <a:lnTo>
                    <a:pt x="538257" y="250031"/>
                  </a:lnTo>
                  <a:lnTo>
                    <a:pt x="493828" y="249994"/>
                  </a:lnTo>
                  <a:lnTo>
                    <a:pt x="449888" y="247554"/>
                  </a:lnTo>
                  <a:lnTo>
                    <a:pt x="406546" y="242708"/>
                  </a:lnTo>
                  <a:lnTo>
                    <a:pt x="363909" y="235453"/>
                  </a:lnTo>
                  <a:lnTo>
                    <a:pt x="322084" y="225786"/>
                  </a:lnTo>
                  <a:lnTo>
                    <a:pt x="281180" y="213704"/>
                  </a:lnTo>
                  <a:lnTo>
                    <a:pt x="241303" y="199203"/>
                  </a:lnTo>
                  <a:lnTo>
                    <a:pt x="202563" y="182281"/>
                  </a:lnTo>
                  <a:lnTo>
                    <a:pt x="165066" y="162933"/>
                  </a:lnTo>
                  <a:lnTo>
                    <a:pt x="128920" y="141158"/>
                  </a:lnTo>
                  <a:lnTo>
                    <a:pt x="94232" y="116952"/>
                  </a:lnTo>
                  <a:lnTo>
                    <a:pt x="61111" y="90312"/>
                  </a:lnTo>
                  <a:lnTo>
                    <a:pt x="29665" y="61235"/>
                  </a:lnTo>
                  <a:lnTo>
                    <a:pt x="0" y="29718"/>
                  </a:lnTo>
                  <a:lnTo>
                    <a:pt x="230124" y="291846"/>
                  </a:lnTo>
                  <a:lnTo>
                    <a:pt x="259710" y="323366"/>
                  </a:lnTo>
                  <a:lnTo>
                    <a:pt x="291083" y="352451"/>
                  </a:lnTo>
                  <a:lnTo>
                    <a:pt x="324137" y="379104"/>
                  </a:lnTo>
                  <a:lnTo>
                    <a:pt x="358762" y="403326"/>
                  </a:lnTo>
                  <a:lnTo>
                    <a:pt x="394850" y="425121"/>
                  </a:lnTo>
                  <a:lnTo>
                    <a:pt x="432295" y="444491"/>
                  </a:lnTo>
                  <a:lnTo>
                    <a:pt x="470987" y="461438"/>
                  </a:lnTo>
                  <a:lnTo>
                    <a:pt x="510819" y="475965"/>
                  </a:lnTo>
                  <a:lnTo>
                    <a:pt x="551684" y="488075"/>
                  </a:lnTo>
                  <a:lnTo>
                    <a:pt x="593473" y="497769"/>
                  </a:lnTo>
                  <a:lnTo>
                    <a:pt x="636079" y="505050"/>
                  </a:lnTo>
                  <a:lnTo>
                    <a:pt x="679392" y="509922"/>
                  </a:lnTo>
                  <a:lnTo>
                    <a:pt x="723307" y="512386"/>
                  </a:lnTo>
                  <a:close/>
                </a:path>
              </a:pathLst>
            </a:custGeom>
            <a:solidFill>
              <a:srgbClr val="0000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3494" y="5787390"/>
              <a:ext cx="1628139" cy="1511300"/>
            </a:xfrm>
            <a:custGeom>
              <a:avLst/>
              <a:gdLst/>
              <a:ahLst/>
              <a:cxnLst/>
              <a:rect l="l" t="t" r="r" b="b"/>
              <a:pathLst>
                <a:path w="1628139" h="1511300">
                  <a:moveTo>
                    <a:pt x="19453" y="456"/>
                  </a:moveTo>
                  <a:lnTo>
                    <a:pt x="19050" y="0"/>
                  </a:lnTo>
                  <a:lnTo>
                    <a:pt x="18864" y="442"/>
                  </a:lnTo>
                  <a:lnTo>
                    <a:pt x="19453" y="456"/>
                  </a:lnTo>
                  <a:close/>
                </a:path>
                <a:path w="1628139" h="1511300">
                  <a:moveTo>
                    <a:pt x="233172" y="1028699"/>
                  </a:moveTo>
                  <a:lnTo>
                    <a:pt x="242316" y="1015999"/>
                  </a:lnTo>
                  <a:lnTo>
                    <a:pt x="243078" y="1015999"/>
                  </a:lnTo>
                  <a:lnTo>
                    <a:pt x="225552" y="990599"/>
                  </a:lnTo>
                  <a:lnTo>
                    <a:pt x="226314" y="990599"/>
                  </a:lnTo>
                  <a:lnTo>
                    <a:pt x="210312" y="977899"/>
                  </a:lnTo>
                  <a:lnTo>
                    <a:pt x="195072" y="952499"/>
                  </a:lnTo>
                  <a:lnTo>
                    <a:pt x="181356" y="927099"/>
                  </a:lnTo>
                  <a:lnTo>
                    <a:pt x="168402" y="914399"/>
                  </a:lnTo>
                  <a:lnTo>
                    <a:pt x="156210" y="888999"/>
                  </a:lnTo>
                  <a:lnTo>
                    <a:pt x="134874" y="838199"/>
                  </a:lnTo>
                  <a:lnTo>
                    <a:pt x="117348" y="787399"/>
                  </a:lnTo>
                  <a:lnTo>
                    <a:pt x="103632" y="736599"/>
                  </a:lnTo>
                  <a:lnTo>
                    <a:pt x="98298" y="711199"/>
                  </a:lnTo>
                  <a:lnTo>
                    <a:pt x="99060" y="711199"/>
                  </a:lnTo>
                  <a:lnTo>
                    <a:pt x="94488" y="685799"/>
                  </a:lnTo>
                  <a:lnTo>
                    <a:pt x="90678" y="660399"/>
                  </a:lnTo>
                  <a:lnTo>
                    <a:pt x="88392" y="634999"/>
                  </a:lnTo>
                  <a:lnTo>
                    <a:pt x="86868" y="609599"/>
                  </a:lnTo>
                  <a:lnTo>
                    <a:pt x="86868" y="584199"/>
                  </a:lnTo>
                  <a:lnTo>
                    <a:pt x="89154" y="520699"/>
                  </a:lnTo>
                  <a:lnTo>
                    <a:pt x="95250" y="469899"/>
                  </a:lnTo>
                  <a:lnTo>
                    <a:pt x="105156" y="419099"/>
                  </a:lnTo>
                  <a:lnTo>
                    <a:pt x="111252" y="380999"/>
                  </a:lnTo>
                  <a:lnTo>
                    <a:pt x="118872" y="355599"/>
                  </a:lnTo>
                  <a:lnTo>
                    <a:pt x="128016" y="330199"/>
                  </a:lnTo>
                  <a:lnTo>
                    <a:pt x="127254" y="330199"/>
                  </a:lnTo>
                  <a:lnTo>
                    <a:pt x="137160" y="304799"/>
                  </a:lnTo>
                  <a:lnTo>
                    <a:pt x="147828" y="279399"/>
                  </a:lnTo>
                  <a:lnTo>
                    <a:pt x="159258" y="241299"/>
                  </a:lnTo>
                  <a:lnTo>
                    <a:pt x="171450" y="215899"/>
                  </a:lnTo>
                  <a:lnTo>
                    <a:pt x="187452" y="190499"/>
                  </a:lnTo>
                  <a:lnTo>
                    <a:pt x="30641" y="13113"/>
                  </a:lnTo>
                  <a:lnTo>
                    <a:pt x="13716" y="12699"/>
                  </a:lnTo>
                  <a:lnTo>
                    <a:pt x="18864" y="442"/>
                  </a:lnTo>
                  <a:lnTo>
                    <a:pt x="0" y="0"/>
                  </a:lnTo>
                  <a:lnTo>
                    <a:pt x="175260" y="190499"/>
                  </a:lnTo>
                  <a:lnTo>
                    <a:pt x="173736" y="190499"/>
                  </a:lnTo>
                  <a:lnTo>
                    <a:pt x="160020" y="215899"/>
                  </a:lnTo>
                  <a:lnTo>
                    <a:pt x="147828" y="241299"/>
                  </a:lnTo>
                  <a:lnTo>
                    <a:pt x="129121" y="292099"/>
                  </a:lnTo>
                  <a:lnTo>
                    <a:pt x="113027" y="330199"/>
                  </a:lnTo>
                  <a:lnTo>
                    <a:pt x="99615" y="380999"/>
                  </a:lnTo>
                  <a:lnTo>
                    <a:pt x="88958" y="431799"/>
                  </a:lnTo>
                  <a:lnTo>
                    <a:pt x="81124" y="482599"/>
                  </a:lnTo>
                  <a:lnTo>
                    <a:pt x="76186" y="520699"/>
                  </a:lnTo>
                  <a:lnTo>
                    <a:pt x="74214" y="571499"/>
                  </a:lnTo>
                  <a:lnTo>
                    <a:pt x="75278" y="622299"/>
                  </a:lnTo>
                  <a:lnTo>
                    <a:pt x="79450" y="673099"/>
                  </a:lnTo>
                  <a:lnTo>
                    <a:pt x="86799" y="723899"/>
                  </a:lnTo>
                  <a:lnTo>
                    <a:pt x="97397" y="761999"/>
                  </a:lnTo>
                  <a:lnTo>
                    <a:pt x="111315" y="812799"/>
                  </a:lnTo>
                  <a:lnTo>
                    <a:pt x="128623" y="863599"/>
                  </a:lnTo>
                  <a:lnTo>
                    <a:pt x="149392" y="901699"/>
                  </a:lnTo>
                  <a:lnTo>
                    <a:pt x="173693" y="939799"/>
                  </a:lnTo>
                  <a:lnTo>
                    <a:pt x="201596" y="990599"/>
                  </a:lnTo>
                  <a:lnTo>
                    <a:pt x="222646" y="1015999"/>
                  </a:lnTo>
                  <a:lnTo>
                    <a:pt x="242316" y="1015999"/>
                  </a:lnTo>
                  <a:lnTo>
                    <a:pt x="247173" y="1020762"/>
                  </a:lnTo>
                  <a:lnTo>
                    <a:pt x="226593" y="1020762"/>
                  </a:lnTo>
                  <a:lnTo>
                    <a:pt x="233172" y="1028699"/>
                  </a:lnTo>
                  <a:close/>
                </a:path>
                <a:path w="1628139" h="1511300">
                  <a:moveTo>
                    <a:pt x="30641" y="13113"/>
                  </a:moveTo>
                  <a:lnTo>
                    <a:pt x="19453" y="456"/>
                  </a:lnTo>
                  <a:lnTo>
                    <a:pt x="18864" y="442"/>
                  </a:lnTo>
                  <a:lnTo>
                    <a:pt x="13716" y="12699"/>
                  </a:lnTo>
                  <a:lnTo>
                    <a:pt x="30641" y="13113"/>
                  </a:lnTo>
                  <a:close/>
                </a:path>
                <a:path w="1628139" h="1511300">
                  <a:moveTo>
                    <a:pt x="582168" y="660399"/>
                  </a:moveTo>
                  <a:lnTo>
                    <a:pt x="541020" y="12699"/>
                  </a:lnTo>
                  <a:lnTo>
                    <a:pt x="19453" y="456"/>
                  </a:lnTo>
                  <a:lnTo>
                    <a:pt x="30276" y="12699"/>
                  </a:lnTo>
                  <a:lnTo>
                    <a:pt x="528066" y="12699"/>
                  </a:lnTo>
                  <a:lnTo>
                    <a:pt x="534162" y="25399"/>
                  </a:lnTo>
                  <a:lnTo>
                    <a:pt x="528873" y="25399"/>
                  </a:lnTo>
                  <a:lnTo>
                    <a:pt x="566718" y="620438"/>
                  </a:lnTo>
                  <a:lnTo>
                    <a:pt x="579882" y="634999"/>
                  </a:lnTo>
                  <a:lnTo>
                    <a:pt x="569781" y="646223"/>
                  </a:lnTo>
                  <a:lnTo>
                    <a:pt x="582168" y="660399"/>
                  </a:lnTo>
                  <a:close/>
                </a:path>
                <a:path w="1628139" h="1511300">
                  <a:moveTo>
                    <a:pt x="534162" y="25399"/>
                  </a:moveTo>
                  <a:lnTo>
                    <a:pt x="528066" y="12699"/>
                  </a:lnTo>
                  <a:lnTo>
                    <a:pt x="528865" y="25270"/>
                  </a:lnTo>
                  <a:lnTo>
                    <a:pt x="534162" y="25399"/>
                  </a:lnTo>
                  <a:close/>
                </a:path>
                <a:path w="1628139" h="1511300">
                  <a:moveTo>
                    <a:pt x="528865" y="25270"/>
                  </a:moveTo>
                  <a:lnTo>
                    <a:pt x="528066" y="12699"/>
                  </a:lnTo>
                  <a:lnTo>
                    <a:pt x="30276" y="12699"/>
                  </a:lnTo>
                  <a:lnTo>
                    <a:pt x="30641" y="13113"/>
                  </a:lnTo>
                  <a:lnTo>
                    <a:pt x="528865" y="25270"/>
                  </a:lnTo>
                  <a:close/>
                </a:path>
                <a:path w="1628139" h="1511300">
                  <a:moveTo>
                    <a:pt x="528873" y="25399"/>
                  </a:moveTo>
                  <a:lnTo>
                    <a:pt x="534162" y="25399"/>
                  </a:lnTo>
                  <a:lnTo>
                    <a:pt x="528865" y="25270"/>
                  </a:lnTo>
                  <a:lnTo>
                    <a:pt x="528873" y="25399"/>
                  </a:lnTo>
                  <a:close/>
                </a:path>
                <a:path w="1628139" h="1511300">
                  <a:moveTo>
                    <a:pt x="568246" y="644466"/>
                  </a:moveTo>
                  <a:lnTo>
                    <a:pt x="566718" y="620438"/>
                  </a:lnTo>
                  <a:lnTo>
                    <a:pt x="407670" y="444499"/>
                  </a:lnTo>
                  <a:lnTo>
                    <a:pt x="400431" y="457199"/>
                  </a:lnTo>
                  <a:lnTo>
                    <a:pt x="415290" y="457199"/>
                  </a:lnTo>
                  <a:lnTo>
                    <a:pt x="409877" y="463214"/>
                  </a:lnTo>
                  <a:lnTo>
                    <a:pt x="568246" y="644466"/>
                  </a:lnTo>
                  <a:close/>
                </a:path>
                <a:path w="1628139" h="1511300">
                  <a:moveTo>
                    <a:pt x="409877" y="463214"/>
                  </a:moveTo>
                  <a:lnTo>
                    <a:pt x="415290" y="457199"/>
                  </a:lnTo>
                  <a:lnTo>
                    <a:pt x="404622" y="457199"/>
                  </a:lnTo>
                  <a:lnTo>
                    <a:pt x="409877" y="463214"/>
                  </a:lnTo>
                  <a:close/>
                </a:path>
                <a:path w="1628139" h="1511300">
                  <a:moveTo>
                    <a:pt x="374877" y="1126796"/>
                  </a:moveTo>
                  <a:lnTo>
                    <a:pt x="368808" y="1117599"/>
                  </a:lnTo>
                  <a:lnTo>
                    <a:pt x="361188" y="1092199"/>
                  </a:lnTo>
                  <a:lnTo>
                    <a:pt x="347472" y="1054099"/>
                  </a:lnTo>
                  <a:lnTo>
                    <a:pt x="341376" y="1041399"/>
                  </a:lnTo>
                  <a:lnTo>
                    <a:pt x="336042" y="1015999"/>
                  </a:lnTo>
                  <a:lnTo>
                    <a:pt x="336804" y="1015999"/>
                  </a:lnTo>
                  <a:lnTo>
                    <a:pt x="331470" y="990599"/>
                  </a:lnTo>
                  <a:lnTo>
                    <a:pt x="327660" y="977899"/>
                  </a:lnTo>
                  <a:lnTo>
                    <a:pt x="324612" y="952499"/>
                  </a:lnTo>
                  <a:lnTo>
                    <a:pt x="318361" y="901699"/>
                  </a:lnTo>
                  <a:lnTo>
                    <a:pt x="316349" y="850899"/>
                  </a:lnTo>
                  <a:lnTo>
                    <a:pt x="318277" y="787399"/>
                  </a:lnTo>
                  <a:lnTo>
                    <a:pt x="323850" y="736599"/>
                  </a:lnTo>
                  <a:lnTo>
                    <a:pt x="340614" y="647699"/>
                  </a:lnTo>
                  <a:lnTo>
                    <a:pt x="352806" y="609599"/>
                  </a:lnTo>
                  <a:lnTo>
                    <a:pt x="393954" y="495299"/>
                  </a:lnTo>
                  <a:lnTo>
                    <a:pt x="404622" y="469899"/>
                  </a:lnTo>
                  <a:lnTo>
                    <a:pt x="403860" y="469899"/>
                  </a:lnTo>
                  <a:lnTo>
                    <a:pt x="409877" y="463214"/>
                  </a:lnTo>
                  <a:lnTo>
                    <a:pt x="404622" y="457199"/>
                  </a:lnTo>
                  <a:lnTo>
                    <a:pt x="400431" y="457199"/>
                  </a:lnTo>
                  <a:lnTo>
                    <a:pt x="393192" y="469899"/>
                  </a:lnTo>
                  <a:lnTo>
                    <a:pt x="373353" y="507999"/>
                  </a:lnTo>
                  <a:lnTo>
                    <a:pt x="355798" y="558799"/>
                  </a:lnTo>
                  <a:lnTo>
                    <a:pt x="340621" y="609599"/>
                  </a:lnTo>
                  <a:lnTo>
                    <a:pt x="327915" y="647699"/>
                  </a:lnTo>
                  <a:lnTo>
                    <a:pt x="317774" y="698499"/>
                  </a:lnTo>
                  <a:lnTo>
                    <a:pt x="310292" y="749299"/>
                  </a:lnTo>
                  <a:lnTo>
                    <a:pt x="305562" y="787399"/>
                  </a:lnTo>
                  <a:lnTo>
                    <a:pt x="303677" y="838199"/>
                  </a:lnTo>
                  <a:lnTo>
                    <a:pt x="304732" y="888999"/>
                  </a:lnTo>
                  <a:lnTo>
                    <a:pt x="308821" y="939799"/>
                  </a:lnTo>
                  <a:lnTo>
                    <a:pt x="316036" y="977899"/>
                  </a:lnTo>
                  <a:lnTo>
                    <a:pt x="326471" y="1028699"/>
                  </a:lnTo>
                  <a:lnTo>
                    <a:pt x="340220" y="1079499"/>
                  </a:lnTo>
                  <a:lnTo>
                    <a:pt x="357378" y="1117599"/>
                  </a:lnTo>
                  <a:lnTo>
                    <a:pt x="358106" y="1119808"/>
                  </a:lnTo>
                  <a:lnTo>
                    <a:pt x="374877" y="1126796"/>
                  </a:lnTo>
                  <a:close/>
                </a:path>
                <a:path w="1628139" h="1511300">
                  <a:moveTo>
                    <a:pt x="569781" y="646223"/>
                  </a:moveTo>
                  <a:lnTo>
                    <a:pt x="579882" y="634999"/>
                  </a:lnTo>
                  <a:lnTo>
                    <a:pt x="566718" y="620438"/>
                  </a:lnTo>
                  <a:lnTo>
                    <a:pt x="568246" y="644466"/>
                  </a:lnTo>
                  <a:lnTo>
                    <a:pt x="569781" y="646223"/>
                  </a:lnTo>
                  <a:close/>
                </a:path>
                <a:path w="1628139" h="1511300">
                  <a:moveTo>
                    <a:pt x="568452" y="647699"/>
                  </a:moveTo>
                  <a:lnTo>
                    <a:pt x="569781" y="646223"/>
                  </a:lnTo>
                  <a:lnTo>
                    <a:pt x="568246" y="644466"/>
                  </a:lnTo>
                  <a:lnTo>
                    <a:pt x="568452" y="647699"/>
                  </a:lnTo>
                  <a:close/>
                </a:path>
                <a:path w="1628139" h="1511300">
                  <a:moveTo>
                    <a:pt x="1043940" y="1498599"/>
                  </a:moveTo>
                  <a:lnTo>
                    <a:pt x="1128949" y="1498599"/>
                  </a:lnTo>
                  <a:lnTo>
                    <a:pt x="1351746" y="1435099"/>
                  </a:lnTo>
                  <a:lnTo>
                    <a:pt x="1394144" y="1409699"/>
                  </a:lnTo>
                  <a:lnTo>
                    <a:pt x="1435518" y="1384299"/>
                  </a:lnTo>
                  <a:lnTo>
                    <a:pt x="1475738" y="1371599"/>
                  </a:lnTo>
                  <a:lnTo>
                    <a:pt x="1514673" y="1346199"/>
                  </a:lnTo>
                  <a:lnTo>
                    <a:pt x="1552194" y="1320799"/>
                  </a:lnTo>
                  <a:lnTo>
                    <a:pt x="1588008" y="1282699"/>
                  </a:lnTo>
                  <a:lnTo>
                    <a:pt x="1627632" y="1257299"/>
                  </a:lnTo>
                  <a:lnTo>
                    <a:pt x="1389888" y="977899"/>
                  </a:lnTo>
                  <a:lnTo>
                    <a:pt x="1376680" y="990599"/>
                  </a:lnTo>
                  <a:lnTo>
                    <a:pt x="1392936" y="990599"/>
                  </a:lnTo>
                  <a:lnTo>
                    <a:pt x="1388649" y="995362"/>
                  </a:lnTo>
                  <a:lnTo>
                    <a:pt x="1602994" y="1244599"/>
                  </a:lnTo>
                  <a:lnTo>
                    <a:pt x="1614678" y="1244599"/>
                  </a:lnTo>
                  <a:lnTo>
                    <a:pt x="1613916" y="1257299"/>
                  </a:lnTo>
                  <a:lnTo>
                    <a:pt x="1602994" y="1257299"/>
                  </a:lnTo>
                  <a:lnTo>
                    <a:pt x="1579626" y="1282699"/>
                  </a:lnTo>
                  <a:lnTo>
                    <a:pt x="1537028" y="1308099"/>
                  </a:lnTo>
                  <a:lnTo>
                    <a:pt x="1490991" y="1346199"/>
                  </a:lnTo>
                  <a:lnTo>
                    <a:pt x="1395984" y="1396999"/>
                  </a:lnTo>
                  <a:lnTo>
                    <a:pt x="1357122" y="1409699"/>
                  </a:lnTo>
                  <a:lnTo>
                    <a:pt x="1357884" y="1409699"/>
                  </a:lnTo>
                  <a:lnTo>
                    <a:pt x="1319022" y="1435099"/>
                  </a:lnTo>
                  <a:lnTo>
                    <a:pt x="1279398" y="1447799"/>
                  </a:lnTo>
                  <a:lnTo>
                    <a:pt x="1280160" y="1447799"/>
                  </a:lnTo>
                  <a:lnTo>
                    <a:pt x="1200912" y="1473199"/>
                  </a:lnTo>
                  <a:lnTo>
                    <a:pt x="1162050" y="1473199"/>
                  </a:lnTo>
                  <a:lnTo>
                    <a:pt x="1122426" y="1485899"/>
                  </a:lnTo>
                  <a:lnTo>
                    <a:pt x="1083564" y="1485899"/>
                  </a:lnTo>
                  <a:lnTo>
                    <a:pt x="1043940" y="1498599"/>
                  </a:lnTo>
                  <a:close/>
                </a:path>
                <a:path w="1628139" h="1511300">
                  <a:moveTo>
                    <a:pt x="1388649" y="995362"/>
                  </a:moveTo>
                  <a:lnTo>
                    <a:pt x="1392936" y="990599"/>
                  </a:lnTo>
                  <a:lnTo>
                    <a:pt x="1384554" y="990599"/>
                  </a:lnTo>
                  <a:lnTo>
                    <a:pt x="1388649" y="995362"/>
                  </a:lnTo>
                  <a:close/>
                </a:path>
                <a:path w="1628139" h="1511300">
                  <a:moveTo>
                    <a:pt x="853440" y="1231899"/>
                  </a:moveTo>
                  <a:lnTo>
                    <a:pt x="943494" y="1231899"/>
                  </a:lnTo>
                  <a:lnTo>
                    <a:pt x="1033018" y="1206499"/>
                  </a:lnTo>
                  <a:lnTo>
                    <a:pt x="1076979" y="1181099"/>
                  </a:lnTo>
                  <a:lnTo>
                    <a:pt x="1162705" y="1155699"/>
                  </a:lnTo>
                  <a:lnTo>
                    <a:pt x="1204231" y="1130299"/>
                  </a:lnTo>
                  <a:lnTo>
                    <a:pt x="1244708" y="1104899"/>
                  </a:lnTo>
                  <a:lnTo>
                    <a:pt x="1284015" y="1079499"/>
                  </a:lnTo>
                  <a:lnTo>
                    <a:pt x="1322034" y="1054099"/>
                  </a:lnTo>
                  <a:lnTo>
                    <a:pt x="1358646" y="1028699"/>
                  </a:lnTo>
                  <a:lnTo>
                    <a:pt x="1388649" y="995362"/>
                  </a:lnTo>
                  <a:lnTo>
                    <a:pt x="1384554" y="990599"/>
                  </a:lnTo>
                  <a:lnTo>
                    <a:pt x="1376680" y="990599"/>
                  </a:lnTo>
                  <a:lnTo>
                    <a:pt x="1350264" y="1015999"/>
                  </a:lnTo>
                  <a:lnTo>
                    <a:pt x="1314450" y="1041399"/>
                  </a:lnTo>
                  <a:lnTo>
                    <a:pt x="1315212" y="1041399"/>
                  </a:lnTo>
                  <a:lnTo>
                    <a:pt x="1278636" y="1066799"/>
                  </a:lnTo>
                  <a:lnTo>
                    <a:pt x="1241298" y="1092199"/>
                  </a:lnTo>
                  <a:lnTo>
                    <a:pt x="1242060" y="1092199"/>
                  </a:lnTo>
                  <a:lnTo>
                    <a:pt x="1203960" y="1117599"/>
                  </a:lnTo>
                  <a:lnTo>
                    <a:pt x="1204722" y="1117599"/>
                  </a:lnTo>
                  <a:lnTo>
                    <a:pt x="1166622" y="1130299"/>
                  </a:lnTo>
                  <a:lnTo>
                    <a:pt x="1127760" y="1155699"/>
                  </a:lnTo>
                  <a:lnTo>
                    <a:pt x="1128522" y="1155699"/>
                  </a:lnTo>
                  <a:lnTo>
                    <a:pt x="1088898" y="1168399"/>
                  </a:lnTo>
                  <a:lnTo>
                    <a:pt x="1089660" y="1168399"/>
                  </a:lnTo>
                  <a:lnTo>
                    <a:pt x="1050036" y="1181099"/>
                  </a:lnTo>
                  <a:lnTo>
                    <a:pt x="1050798" y="1181099"/>
                  </a:lnTo>
                  <a:lnTo>
                    <a:pt x="971550" y="1206499"/>
                  </a:lnTo>
                  <a:lnTo>
                    <a:pt x="972312" y="1206499"/>
                  </a:lnTo>
                  <a:lnTo>
                    <a:pt x="932688" y="1219199"/>
                  </a:lnTo>
                  <a:lnTo>
                    <a:pt x="893064" y="1219199"/>
                  </a:lnTo>
                  <a:lnTo>
                    <a:pt x="853440" y="1231899"/>
                  </a:lnTo>
                  <a:close/>
                </a:path>
                <a:path w="1628139" h="1511300">
                  <a:moveTo>
                    <a:pt x="315303" y="1099982"/>
                  </a:moveTo>
                  <a:lnTo>
                    <a:pt x="247173" y="1020762"/>
                  </a:lnTo>
                  <a:lnTo>
                    <a:pt x="242316" y="1015999"/>
                  </a:lnTo>
                  <a:lnTo>
                    <a:pt x="233172" y="1028699"/>
                  </a:lnTo>
                  <a:lnTo>
                    <a:pt x="259080" y="1054099"/>
                  </a:lnTo>
                  <a:lnTo>
                    <a:pt x="295137" y="1079499"/>
                  </a:lnTo>
                  <a:lnTo>
                    <a:pt x="315303" y="1099982"/>
                  </a:lnTo>
                  <a:close/>
                </a:path>
                <a:path w="1628139" h="1511300">
                  <a:moveTo>
                    <a:pt x="364183" y="1138222"/>
                  </a:moveTo>
                  <a:lnTo>
                    <a:pt x="358106" y="1119808"/>
                  </a:lnTo>
                  <a:lnTo>
                    <a:pt x="352806" y="1117599"/>
                  </a:lnTo>
                  <a:lnTo>
                    <a:pt x="323088" y="1092199"/>
                  </a:lnTo>
                  <a:lnTo>
                    <a:pt x="323850" y="1092199"/>
                  </a:lnTo>
                  <a:lnTo>
                    <a:pt x="294894" y="1066799"/>
                  </a:lnTo>
                  <a:lnTo>
                    <a:pt x="295656" y="1066799"/>
                  </a:lnTo>
                  <a:lnTo>
                    <a:pt x="268224" y="1041399"/>
                  </a:lnTo>
                  <a:lnTo>
                    <a:pt x="247173" y="1020762"/>
                  </a:lnTo>
                  <a:lnTo>
                    <a:pt x="315303" y="1099982"/>
                  </a:lnTo>
                  <a:lnTo>
                    <a:pt x="332647" y="1117599"/>
                  </a:lnTo>
                  <a:lnTo>
                    <a:pt x="364183" y="1138222"/>
                  </a:lnTo>
                  <a:close/>
                </a:path>
                <a:path w="1628139" h="1511300">
                  <a:moveTo>
                    <a:pt x="766607" y="1485899"/>
                  </a:moveTo>
                  <a:lnTo>
                    <a:pt x="816864" y="1485899"/>
                  </a:lnTo>
                  <a:lnTo>
                    <a:pt x="780288" y="1473199"/>
                  </a:lnTo>
                  <a:lnTo>
                    <a:pt x="781050" y="1473199"/>
                  </a:lnTo>
                  <a:lnTo>
                    <a:pt x="745236" y="1460499"/>
                  </a:lnTo>
                  <a:lnTo>
                    <a:pt x="677418" y="1435099"/>
                  </a:lnTo>
                  <a:lnTo>
                    <a:pt x="644652" y="1409699"/>
                  </a:lnTo>
                  <a:lnTo>
                    <a:pt x="612648" y="1396999"/>
                  </a:lnTo>
                  <a:lnTo>
                    <a:pt x="613410" y="1396999"/>
                  </a:lnTo>
                  <a:lnTo>
                    <a:pt x="582168" y="1371599"/>
                  </a:lnTo>
                  <a:lnTo>
                    <a:pt x="582930" y="1371599"/>
                  </a:lnTo>
                  <a:lnTo>
                    <a:pt x="553212" y="1358899"/>
                  </a:lnTo>
                  <a:lnTo>
                    <a:pt x="525018" y="1333499"/>
                  </a:lnTo>
                  <a:lnTo>
                    <a:pt x="497586" y="1308099"/>
                  </a:lnTo>
                  <a:lnTo>
                    <a:pt x="498348" y="1308099"/>
                  </a:lnTo>
                  <a:lnTo>
                    <a:pt x="472440" y="1282699"/>
                  </a:lnTo>
                  <a:lnTo>
                    <a:pt x="315303" y="1099982"/>
                  </a:lnTo>
                  <a:lnTo>
                    <a:pt x="295137" y="1079499"/>
                  </a:lnTo>
                  <a:lnTo>
                    <a:pt x="259080" y="1054099"/>
                  </a:lnTo>
                  <a:lnTo>
                    <a:pt x="233172" y="1028699"/>
                  </a:lnTo>
                  <a:lnTo>
                    <a:pt x="462534" y="1282699"/>
                  </a:lnTo>
                  <a:lnTo>
                    <a:pt x="489204" y="1320799"/>
                  </a:lnTo>
                  <a:lnTo>
                    <a:pt x="524744" y="1346199"/>
                  </a:lnTo>
                  <a:lnTo>
                    <a:pt x="561865" y="1371599"/>
                  </a:lnTo>
                  <a:lnTo>
                    <a:pt x="600435" y="1409699"/>
                  </a:lnTo>
                  <a:lnTo>
                    <a:pt x="640324" y="1422399"/>
                  </a:lnTo>
                  <a:lnTo>
                    <a:pt x="681403" y="1447799"/>
                  </a:lnTo>
                  <a:lnTo>
                    <a:pt x="723541" y="1460499"/>
                  </a:lnTo>
                  <a:lnTo>
                    <a:pt x="766607" y="1485899"/>
                  </a:lnTo>
                  <a:close/>
                </a:path>
                <a:path w="1628139" h="1511300">
                  <a:moveTo>
                    <a:pt x="367882" y="1140641"/>
                  </a:moveTo>
                  <a:lnTo>
                    <a:pt x="377190" y="1130299"/>
                  </a:lnTo>
                  <a:lnTo>
                    <a:pt x="374877" y="1126796"/>
                  </a:lnTo>
                  <a:lnTo>
                    <a:pt x="358106" y="1119808"/>
                  </a:lnTo>
                  <a:lnTo>
                    <a:pt x="364183" y="1138222"/>
                  </a:lnTo>
                  <a:lnTo>
                    <a:pt x="367882" y="1140641"/>
                  </a:lnTo>
                  <a:close/>
                </a:path>
                <a:path w="1628139" h="1511300">
                  <a:moveTo>
                    <a:pt x="581518" y="1231899"/>
                  </a:moveTo>
                  <a:lnTo>
                    <a:pt x="661416" y="1231899"/>
                  </a:lnTo>
                  <a:lnTo>
                    <a:pt x="624078" y="1219199"/>
                  </a:lnTo>
                  <a:lnTo>
                    <a:pt x="587502" y="1219199"/>
                  </a:lnTo>
                  <a:lnTo>
                    <a:pt x="550926" y="1206499"/>
                  </a:lnTo>
                  <a:lnTo>
                    <a:pt x="551688" y="1206499"/>
                  </a:lnTo>
                  <a:lnTo>
                    <a:pt x="515874" y="1193799"/>
                  </a:lnTo>
                  <a:lnTo>
                    <a:pt x="447294" y="1168399"/>
                  </a:lnTo>
                  <a:lnTo>
                    <a:pt x="448056" y="1168399"/>
                  </a:lnTo>
                  <a:lnTo>
                    <a:pt x="415290" y="1155699"/>
                  </a:lnTo>
                  <a:lnTo>
                    <a:pt x="383286" y="1130299"/>
                  </a:lnTo>
                  <a:lnTo>
                    <a:pt x="374877" y="1126796"/>
                  </a:lnTo>
                  <a:lnTo>
                    <a:pt x="377190" y="1130299"/>
                  </a:lnTo>
                  <a:lnTo>
                    <a:pt x="367882" y="1140641"/>
                  </a:lnTo>
                  <a:lnTo>
                    <a:pt x="371489" y="1142999"/>
                  </a:lnTo>
                  <a:lnTo>
                    <a:pt x="411544" y="1168399"/>
                  </a:lnTo>
                  <a:lnTo>
                    <a:pt x="452694" y="1181099"/>
                  </a:lnTo>
                  <a:lnTo>
                    <a:pt x="494819" y="1206499"/>
                  </a:lnTo>
                  <a:lnTo>
                    <a:pt x="581518" y="1231899"/>
                  </a:lnTo>
                  <a:close/>
                </a:path>
                <a:path w="1628139" h="1511300">
                  <a:moveTo>
                    <a:pt x="365760" y="1142999"/>
                  </a:moveTo>
                  <a:lnTo>
                    <a:pt x="367882" y="1140641"/>
                  </a:lnTo>
                  <a:lnTo>
                    <a:pt x="364183" y="1138222"/>
                  </a:lnTo>
                  <a:lnTo>
                    <a:pt x="365760" y="1142999"/>
                  </a:lnTo>
                  <a:close/>
                </a:path>
                <a:path w="1628139" h="1511300">
                  <a:moveTo>
                    <a:pt x="670687" y="1244599"/>
                  </a:moveTo>
                  <a:lnTo>
                    <a:pt x="852628" y="1244599"/>
                  </a:lnTo>
                  <a:lnTo>
                    <a:pt x="898169" y="1231899"/>
                  </a:lnTo>
                  <a:lnTo>
                    <a:pt x="625853" y="1231899"/>
                  </a:lnTo>
                  <a:lnTo>
                    <a:pt x="670687" y="1244599"/>
                  </a:lnTo>
                  <a:close/>
                </a:path>
                <a:path w="1628139" h="1511300">
                  <a:moveTo>
                    <a:pt x="1613916" y="1257299"/>
                  </a:moveTo>
                  <a:lnTo>
                    <a:pt x="1614678" y="1244599"/>
                  </a:lnTo>
                  <a:lnTo>
                    <a:pt x="1608639" y="1251164"/>
                  </a:lnTo>
                  <a:lnTo>
                    <a:pt x="1613916" y="1257299"/>
                  </a:lnTo>
                  <a:close/>
                </a:path>
                <a:path w="1628139" h="1511300">
                  <a:moveTo>
                    <a:pt x="1608639" y="1251164"/>
                  </a:moveTo>
                  <a:lnTo>
                    <a:pt x="1614678" y="1244599"/>
                  </a:lnTo>
                  <a:lnTo>
                    <a:pt x="1602994" y="1244599"/>
                  </a:lnTo>
                  <a:lnTo>
                    <a:pt x="1608639" y="1251164"/>
                  </a:lnTo>
                  <a:close/>
                </a:path>
                <a:path w="1628139" h="1511300">
                  <a:moveTo>
                    <a:pt x="1602994" y="1257299"/>
                  </a:moveTo>
                  <a:lnTo>
                    <a:pt x="1613916" y="1257299"/>
                  </a:lnTo>
                  <a:lnTo>
                    <a:pt x="1608639" y="1251164"/>
                  </a:lnTo>
                  <a:lnTo>
                    <a:pt x="1602994" y="1257299"/>
                  </a:lnTo>
                  <a:close/>
                </a:path>
                <a:path w="1628139" h="1511300">
                  <a:moveTo>
                    <a:pt x="900076" y="1511299"/>
                  </a:moveTo>
                  <a:lnTo>
                    <a:pt x="1037217" y="1511299"/>
                  </a:lnTo>
                  <a:lnTo>
                    <a:pt x="1083140" y="1498599"/>
                  </a:lnTo>
                  <a:lnTo>
                    <a:pt x="928878" y="1498599"/>
                  </a:lnTo>
                  <a:lnTo>
                    <a:pt x="890778" y="1485899"/>
                  </a:lnTo>
                  <a:lnTo>
                    <a:pt x="810472" y="1485899"/>
                  </a:lnTo>
                  <a:lnTo>
                    <a:pt x="900076" y="1511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52450" y="589026"/>
            <a:ext cx="5238750" cy="265430"/>
            <a:chOff x="552450" y="589026"/>
            <a:chExt cx="5238750" cy="26543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2450" y="589026"/>
              <a:ext cx="198119" cy="2621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9045" y="595884"/>
              <a:ext cx="5035550" cy="252729"/>
            </a:xfrm>
            <a:custGeom>
              <a:avLst/>
              <a:gdLst/>
              <a:ahLst/>
              <a:cxnLst/>
              <a:rect l="l" t="t" r="r" b="b"/>
              <a:pathLst>
                <a:path w="5035550" h="252730">
                  <a:moveTo>
                    <a:pt x="0" y="252222"/>
                  </a:moveTo>
                  <a:lnTo>
                    <a:pt x="5035296" y="252221"/>
                  </a:lnTo>
                  <a:lnTo>
                    <a:pt x="5035296" y="0"/>
                  </a:lnTo>
                  <a:lnTo>
                    <a:pt x="0" y="0"/>
                  </a:lnTo>
                  <a:lnTo>
                    <a:pt x="0" y="252222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2950" y="589026"/>
              <a:ext cx="5048250" cy="265430"/>
            </a:xfrm>
            <a:custGeom>
              <a:avLst/>
              <a:gdLst/>
              <a:ahLst/>
              <a:cxnLst/>
              <a:rect l="l" t="t" r="r" b="b"/>
              <a:pathLst>
                <a:path w="5048250" h="265430">
                  <a:moveTo>
                    <a:pt x="0" y="265176"/>
                  </a:moveTo>
                  <a:lnTo>
                    <a:pt x="5048250" y="265176"/>
                  </a:lnTo>
                  <a:lnTo>
                    <a:pt x="5048250" y="0"/>
                  </a:lnTo>
                  <a:lnTo>
                    <a:pt x="0" y="0"/>
                  </a:lnTo>
                  <a:lnTo>
                    <a:pt x="0" y="6858"/>
                  </a:lnTo>
                  <a:lnTo>
                    <a:pt x="5035296" y="6858"/>
                  </a:lnTo>
                  <a:lnTo>
                    <a:pt x="5041392" y="12954"/>
                  </a:lnTo>
                  <a:lnTo>
                    <a:pt x="5035296" y="12954"/>
                  </a:lnTo>
                  <a:lnTo>
                    <a:pt x="5035296" y="252984"/>
                  </a:lnTo>
                  <a:lnTo>
                    <a:pt x="5041392" y="252984"/>
                  </a:lnTo>
                  <a:lnTo>
                    <a:pt x="5035296" y="259080"/>
                  </a:lnTo>
                  <a:lnTo>
                    <a:pt x="0" y="259080"/>
                  </a:lnTo>
                  <a:lnTo>
                    <a:pt x="0" y="265176"/>
                  </a:lnTo>
                  <a:close/>
                </a:path>
                <a:path w="5048250" h="265430">
                  <a:moveTo>
                    <a:pt x="5035296" y="12954"/>
                  </a:moveTo>
                  <a:lnTo>
                    <a:pt x="5041392" y="12954"/>
                  </a:lnTo>
                  <a:lnTo>
                    <a:pt x="5035296" y="6858"/>
                  </a:lnTo>
                  <a:lnTo>
                    <a:pt x="5035296" y="12954"/>
                  </a:lnTo>
                  <a:close/>
                </a:path>
                <a:path w="5048250" h="265430">
                  <a:moveTo>
                    <a:pt x="12192" y="12954"/>
                  </a:moveTo>
                  <a:lnTo>
                    <a:pt x="5035296" y="12954"/>
                  </a:lnTo>
                  <a:lnTo>
                    <a:pt x="5035296" y="6858"/>
                  </a:lnTo>
                  <a:lnTo>
                    <a:pt x="12192" y="6858"/>
                  </a:lnTo>
                  <a:lnTo>
                    <a:pt x="12192" y="12954"/>
                  </a:lnTo>
                  <a:close/>
                </a:path>
                <a:path w="5048250" h="265430">
                  <a:moveTo>
                    <a:pt x="12192" y="259080"/>
                  </a:moveTo>
                  <a:lnTo>
                    <a:pt x="12192" y="6858"/>
                  </a:lnTo>
                  <a:lnTo>
                    <a:pt x="6096" y="12954"/>
                  </a:lnTo>
                  <a:lnTo>
                    <a:pt x="0" y="12954"/>
                  </a:lnTo>
                  <a:lnTo>
                    <a:pt x="0" y="252984"/>
                  </a:lnTo>
                  <a:lnTo>
                    <a:pt x="6096" y="252984"/>
                  </a:lnTo>
                  <a:lnTo>
                    <a:pt x="12192" y="259080"/>
                  </a:lnTo>
                  <a:close/>
                </a:path>
                <a:path w="5048250" h="265430">
                  <a:moveTo>
                    <a:pt x="0" y="12954"/>
                  </a:moveTo>
                  <a:lnTo>
                    <a:pt x="6096" y="12954"/>
                  </a:lnTo>
                  <a:lnTo>
                    <a:pt x="12192" y="6858"/>
                  </a:lnTo>
                  <a:lnTo>
                    <a:pt x="0" y="6858"/>
                  </a:lnTo>
                  <a:lnTo>
                    <a:pt x="0" y="12954"/>
                  </a:lnTo>
                  <a:close/>
                </a:path>
                <a:path w="5048250" h="265430">
                  <a:moveTo>
                    <a:pt x="5035296" y="259080"/>
                  </a:moveTo>
                  <a:lnTo>
                    <a:pt x="5041392" y="252984"/>
                  </a:lnTo>
                  <a:lnTo>
                    <a:pt x="5035296" y="252984"/>
                  </a:lnTo>
                  <a:lnTo>
                    <a:pt x="5035296" y="259080"/>
                  </a:lnTo>
                  <a:close/>
                </a:path>
                <a:path w="5048250" h="265430">
                  <a:moveTo>
                    <a:pt x="12192" y="259080"/>
                  </a:moveTo>
                  <a:lnTo>
                    <a:pt x="5035296" y="259080"/>
                  </a:lnTo>
                  <a:lnTo>
                    <a:pt x="5035296" y="252984"/>
                  </a:lnTo>
                  <a:lnTo>
                    <a:pt x="12192" y="252984"/>
                  </a:lnTo>
                  <a:lnTo>
                    <a:pt x="12192" y="259080"/>
                  </a:lnTo>
                  <a:close/>
                </a:path>
                <a:path w="5048250" h="265430">
                  <a:moveTo>
                    <a:pt x="0" y="259080"/>
                  </a:moveTo>
                  <a:lnTo>
                    <a:pt x="12192" y="259080"/>
                  </a:lnTo>
                  <a:lnTo>
                    <a:pt x="6096" y="252984"/>
                  </a:lnTo>
                  <a:lnTo>
                    <a:pt x="0" y="252984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9045" y="595883"/>
            <a:ext cx="5035550" cy="25272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taken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Gonzalez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Woods,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Digital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(2002)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1238503"/>
            <a:ext cx="7359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30065"/>
                </a:solidFill>
                <a:latin typeface="Calibri"/>
                <a:cs typeface="Calibri"/>
              </a:rPr>
              <a:t>Equalization</a:t>
            </a:r>
            <a:r>
              <a:rPr sz="3600" b="1" spc="-35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330065"/>
                </a:solidFill>
                <a:latin typeface="Calibri"/>
                <a:cs typeface="Calibri"/>
              </a:rPr>
              <a:t>Transformation</a:t>
            </a:r>
            <a:r>
              <a:rPr sz="3600" b="1" spc="-25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330065"/>
                </a:solidFill>
                <a:latin typeface="Calibri"/>
                <a:cs typeface="Calibri"/>
              </a:rPr>
              <a:t>Functions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7139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Different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equalization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(1‐4)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may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0077" y="2922015"/>
            <a:ext cx="5522545" cy="425853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57200" y="2076450"/>
            <a:ext cx="265430" cy="5238750"/>
            <a:chOff x="457200" y="2076450"/>
            <a:chExt cx="265430" cy="52387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7117079"/>
              <a:ext cx="260603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4058" y="2083308"/>
              <a:ext cx="252729" cy="5035550"/>
            </a:xfrm>
            <a:custGeom>
              <a:avLst/>
              <a:gdLst/>
              <a:ahLst/>
              <a:cxnLst/>
              <a:rect l="l" t="t" r="r" b="b"/>
              <a:pathLst>
                <a:path w="252729" h="5035550">
                  <a:moveTo>
                    <a:pt x="252222" y="5035296"/>
                  </a:moveTo>
                  <a:lnTo>
                    <a:pt x="252222" y="0"/>
                  </a:lnTo>
                  <a:lnTo>
                    <a:pt x="0" y="0"/>
                  </a:lnTo>
                  <a:lnTo>
                    <a:pt x="0" y="5035296"/>
                  </a:lnTo>
                  <a:lnTo>
                    <a:pt x="252222" y="5035296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2076450"/>
              <a:ext cx="265430" cy="5048250"/>
            </a:xfrm>
            <a:custGeom>
              <a:avLst/>
              <a:gdLst/>
              <a:ahLst/>
              <a:cxnLst/>
              <a:rect l="l" t="t" r="r" b="b"/>
              <a:pathLst>
                <a:path w="265430" h="5048250">
                  <a:moveTo>
                    <a:pt x="265176" y="5048250"/>
                  </a:moveTo>
                  <a:lnTo>
                    <a:pt x="265175" y="0"/>
                  </a:lnTo>
                  <a:lnTo>
                    <a:pt x="0" y="0"/>
                  </a:lnTo>
                  <a:lnTo>
                    <a:pt x="0" y="5048250"/>
                  </a:lnTo>
                  <a:lnTo>
                    <a:pt x="6858" y="5048250"/>
                  </a:lnTo>
                  <a:lnTo>
                    <a:pt x="6857" y="12954"/>
                  </a:lnTo>
                  <a:lnTo>
                    <a:pt x="12954" y="6857"/>
                  </a:lnTo>
                  <a:lnTo>
                    <a:pt x="12954" y="12954"/>
                  </a:lnTo>
                  <a:lnTo>
                    <a:pt x="252984" y="12954"/>
                  </a:lnTo>
                  <a:lnTo>
                    <a:pt x="252984" y="6857"/>
                  </a:lnTo>
                  <a:lnTo>
                    <a:pt x="259079" y="12954"/>
                  </a:lnTo>
                  <a:lnTo>
                    <a:pt x="259080" y="5048250"/>
                  </a:lnTo>
                  <a:lnTo>
                    <a:pt x="265176" y="5048250"/>
                  </a:lnTo>
                  <a:close/>
                </a:path>
                <a:path w="265430" h="5048250">
                  <a:moveTo>
                    <a:pt x="12954" y="12954"/>
                  </a:moveTo>
                  <a:lnTo>
                    <a:pt x="12954" y="6857"/>
                  </a:lnTo>
                  <a:lnTo>
                    <a:pt x="6857" y="12954"/>
                  </a:lnTo>
                  <a:lnTo>
                    <a:pt x="12954" y="12954"/>
                  </a:lnTo>
                  <a:close/>
                </a:path>
                <a:path w="265430" h="5048250">
                  <a:moveTo>
                    <a:pt x="12954" y="5036058"/>
                  </a:moveTo>
                  <a:lnTo>
                    <a:pt x="12954" y="12954"/>
                  </a:lnTo>
                  <a:lnTo>
                    <a:pt x="6857" y="12954"/>
                  </a:lnTo>
                  <a:lnTo>
                    <a:pt x="6858" y="5036058"/>
                  </a:lnTo>
                  <a:lnTo>
                    <a:pt x="12954" y="5036058"/>
                  </a:lnTo>
                  <a:close/>
                </a:path>
                <a:path w="265430" h="5048250">
                  <a:moveTo>
                    <a:pt x="259080" y="5036058"/>
                  </a:moveTo>
                  <a:lnTo>
                    <a:pt x="6858" y="5036058"/>
                  </a:lnTo>
                  <a:lnTo>
                    <a:pt x="12954" y="5042154"/>
                  </a:lnTo>
                  <a:lnTo>
                    <a:pt x="12954" y="5048250"/>
                  </a:lnTo>
                  <a:lnTo>
                    <a:pt x="252984" y="5048250"/>
                  </a:lnTo>
                  <a:lnTo>
                    <a:pt x="252984" y="5042154"/>
                  </a:lnTo>
                  <a:lnTo>
                    <a:pt x="259080" y="5036058"/>
                  </a:lnTo>
                  <a:close/>
                </a:path>
                <a:path w="265430" h="5048250">
                  <a:moveTo>
                    <a:pt x="12954" y="5048250"/>
                  </a:moveTo>
                  <a:lnTo>
                    <a:pt x="12954" y="5042154"/>
                  </a:lnTo>
                  <a:lnTo>
                    <a:pt x="6858" y="5036058"/>
                  </a:lnTo>
                  <a:lnTo>
                    <a:pt x="6858" y="5048250"/>
                  </a:lnTo>
                  <a:lnTo>
                    <a:pt x="12954" y="5048250"/>
                  </a:lnTo>
                  <a:close/>
                </a:path>
                <a:path w="265430" h="5048250">
                  <a:moveTo>
                    <a:pt x="259079" y="12954"/>
                  </a:moveTo>
                  <a:lnTo>
                    <a:pt x="252984" y="6857"/>
                  </a:lnTo>
                  <a:lnTo>
                    <a:pt x="252984" y="12954"/>
                  </a:lnTo>
                  <a:lnTo>
                    <a:pt x="259079" y="12954"/>
                  </a:lnTo>
                  <a:close/>
                </a:path>
                <a:path w="265430" h="5048250">
                  <a:moveTo>
                    <a:pt x="259080" y="5036058"/>
                  </a:moveTo>
                  <a:lnTo>
                    <a:pt x="259079" y="12954"/>
                  </a:lnTo>
                  <a:lnTo>
                    <a:pt x="252984" y="12954"/>
                  </a:lnTo>
                  <a:lnTo>
                    <a:pt x="252984" y="5036058"/>
                  </a:lnTo>
                  <a:lnTo>
                    <a:pt x="259080" y="5036058"/>
                  </a:lnTo>
                  <a:close/>
                </a:path>
                <a:path w="265430" h="5048250">
                  <a:moveTo>
                    <a:pt x="259080" y="5048250"/>
                  </a:moveTo>
                  <a:lnTo>
                    <a:pt x="259080" y="5036058"/>
                  </a:lnTo>
                  <a:lnTo>
                    <a:pt x="252984" y="5042154"/>
                  </a:lnTo>
                  <a:lnTo>
                    <a:pt x="252984" y="5048250"/>
                  </a:lnTo>
                  <a:lnTo>
                    <a:pt x="259080" y="5048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5512" y="2163570"/>
            <a:ext cx="196215" cy="4875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taken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Gonzalez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Woods,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Digital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(2002)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2459" y="993902"/>
            <a:ext cx="520700" cy="46183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804"/>
              </a:lnSpc>
            </a:pPr>
            <a:r>
              <a:rPr sz="3900" b="1" dirty="0">
                <a:solidFill>
                  <a:srgbClr val="330065"/>
                </a:solidFill>
                <a:latin typeface="Calibri"/>
                <a:cs typeface="Calibri"/>
              </a:rPr>
              <a:t>Equalization</a:t>
            </a:r>
            <a:r>
              <a:rPr sz="3900" b="1" spc="-100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3900" b="1" dirty="0">
                <a:solidFill>
                  <a:srgbClr val="330065"/>
                </a:solidFill>
                <a:latin typeface="Calibri"/>
                <a:cs typeface="Calibri"/>
              </a:rPr>
              <a:t>Examples</a:t>
            </a:r>
            <a:endParaRPr sz="39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1791" y="914400"/>
            <a:ext cx="5466080" cy="7541259"/>
            <a:chOff x="621791" y="914400"/>
            <a:chExt cx="5466080" cy="754125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6908" y="4903964"/>
              <a:ext cx="2494737" cy="30932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23666" y="5048249"/>
              <a:ext cx="1503680" cy="2823210"/>
            </a:xfrm>
            <a:custGeom>
              <a:avLst/>
              <a:gdLst/>
              <a:ahLst/>
              <a:cxnLst/>
              <a:rect l="l" t="t" r="r" b="b"/>
              <a:pathLst>
                <a:path w="1503679" h="2823209">
                  <a:moveTo>
                    <a:pt x="152400" y="2810256"/>
                  </a:moveTo>
                  <a:lnTo>
                    <a:pt x="0" y="2810256"/>
                  </a:lnTo>
                  <a:lnTo>
                    <a:pt x="0" y="2823210"/>
                  </a:lnTo>
                  <a:lnTo>
                    <a:pt x="152400" y="2823210"/>
                  </a:lnTo>
                  <a:lnTo>
                    <a:pt x="152400" y="2810256"/>
                  </a:lnTo>
                  <a:close/>
                </a:path>
                <a:path w="1503679" h="2823209">
                  <a:moveTo>
                    <a:pt x="160782" y="2705100"/>
                  </a:moveTo>
                  <a:lnTo>
                    <a:pt x="0" y="2705100"/>
                  </a:lnTo>
                  <a:lnTo>
                    <a:pt x="0" y="2718054"/>
                  </a:lnTo>
                  <a:lnTo>
                    <a:pt x="160782" y="2718054"/>
                  </a:lnTo>
                  <a:lnTo>
                    <a:pt x="160782" y="2705100"/>
                  </a:lnTo>
                  <a:close/>
                </a:path>
                <a:path w="1503679" h="2823209">
                  <a:moveTo>
                    <a:pt x="238506" y="2773680"/>
                  </a:moveTo>
                  <a:lnTo>
                    <a:pt x="0" y="2773680"/>
                  </a:lnTo>
                  <a:lnTo>
                    <a:pt x="0" y="2786634"/>
                  </a:lnTo>
                  <a:lnTo>
                    <a:pt x="238506" y="2786634"/>
                  </a:lnTo>
                  <a:lnTo>
                    <a:pt x="238506" y="2773680"/>
                  </a:lnTo>
                  <a:close/>
                </a:path>
                <a:path w="1503679" h="2823209">
                  <a:moveTo>
                    <a:pt x="243078" y="762000"/>
                  </a:moveTo>
                  <a:lnTo>
                    <a:pt x="0" y="762000"/>
                  </a:lnTo>
                  <a:lnTo>
                    <a:pt x="0" y="774954"/>
                  </a:lnTo>
                  <a:lnTo>
                    <a:pt x="243078" y="774954"/>
                  </a:lnTo>
                  <a:lnTo>
                    <a:pt x="243078" y="762000"/>
                  </a:lnTo>
                  <a:close/>
                </a:path>
                <a:path w="1503679" h="2823209">
                  <a:moveTo>
                    <a:pt x="246126" y="2651760"/>
                  </a:moveTo>
                  <a:lnTo>
                    <a:pt x="0" y="2651760"/>
                  </a:lnTo>
                  <a:lnTo>
                    <a:pt x="0" y="2663964"/>
                  </a:lnTo>
                  <a:lnTo>
                    <a:pt x="246126" y="2663964"/>
                  </a:lnTo>
                  <a:lnTo>
                    <a:pt x="246126" y="2651760"/>
                  </a:lnTo>
                  <a:close/>
                </a:path>
                <a:path w="1503679" h="2823209">
                  <a:moveTo>
                    <a:pt x="275082" y="1123950"/>
                  </a:moveTo>
                  <a:lnTo>
                    <a:pt x="0" y="1123950"/>
                  </a:lnTo>
                  <a:lnTo>
                    <a:pt x="0" y="1136904"/>
                  </a:lnTo>
                  <a:lnTo>
                    <a:pt x="275082" y="1136904"/>
                  </a:lnTo>
                  <a:lnTo>
                    <a:pt x="275082" y="1123950"/>
                  </a:lnTo>
                  <a:close/>
                </a:path>
                <a:path w="1503679" h="2823209">
                  <a:moveTo>
                    <a:pt x="275082" y="519684"/>
                  </a:moveTo>
                  <a:lnTo>
                    <a:pt x="0" y="519684"/>
                  </a:lnTo>
                  <a:lnTo>
                    <a:pt x="0" y="531876"/>
                  </a:lnTo>
                  <a:lnTo>
                    <a:pt x="275082" y="531876"/>
                  </a:lnTo>
                  <a:lnTo>
                    <a:pt x="275082" y="519684"/>
                  </a:lnTo>
                  <a:close/>
                </a:path>
                <a:path w="1503679" h="2823209">
                  <a:moveTo>
                    <a:pt x="336804" y="2140458"/>
                  </a:moveTo>
                  <a:lnTo>
                    <a:pt x="0" y="2140458"/>
                  </a:lnTo>
                  <a:lnTo>
                    <a:pt x="0" y="2152662"/>
                  </a:lnTo>
                  <a:lnTo>
                    <a:pt x="336804" y="2152662"/>
                  </a:lnTo>
                  <a:lnTo>
                    <a:pt x="336804" y="2140458"/>
                  </a:lnTo>
                  <a:close/>
                </a:path>
                <a:path w="1503679" h="2823209">
                  <a:moveTo>
                    <a:pt x="348234" y="2602230"/>
                  </a:moveTo>
                  <a:lnTo>
                    <a:pt x="0" y="2602230"/>
                  </a:lnTo>
                  <a:lnTo>
                    <a:pt x="0" y="2615184"/>
                  </a:lnTo>
                  <a:lnTo>
                    <a:pt x="348234" y="2615184"/>
                  </a:lnTo>
                  <a:lnTo>
                    <a:pt x="348234" y="2602230"/>
                  </a:lnTo>
                  <a:close/>
                </a:path>
                <a:path w="1503679" h="2823209">
                  <a:moveTo>
                    <a:pt x="364998" y="2062734"/>
                  </a:moveTo>
                  <a:lnTo>
                    <a:pt x="0" y="2062734"/>
                  </a:lnTo>
                  <a:lnTo>
                    <a:pt x="0" y="2074938"/>
                  </a:lnTo>
                  <a:lnTo>
                    <a:pt x="364998" y="2074938"/>
                  </a:lnTo>
                  <a:lnTo>
                    <a:pt x="364998" y="2062734"/>
                  </a:lnTo>
                  <a:close/>
                </a:path>
                <a:path w="1503679" h="2823209">
                  <a:moveTo>
                    <a:pt x="368808" y="933450"/>
                  </a:moveTo>
                  <a:lnTo>
                    <a:pt x="0" y="933450"/>
                  </a:lnTo>
                  <a:lnTo>
                    <a:pt x="0" y="946404"/>
                  </a:lnTo>
                  <a:lnTo>
                    <a:pt x="368808" y="946404"/>
                  </a:lnTo>
                  <a:lnTo>
                    <a:pt x="368808" y="933450"/>
                  </a:lnTo>
                  <a:close/>
                </a:path>
                <a:path w="1503679" h="2823209">
                  <a:moveTo>
                    <a:pt x="377952" y="1427226"/>
                  </a:moveTo>
                  <a:lnTo>
                    <a:pt x="0" y="1427226"/>
                  </a:lnTo>
                  <a:lnTo>
                    <a:pt x="0" y="1440180"/>
                  </a:lnTo>
                  <a:lnTo>
                    <a:pt x="377952" y="1440180"/>
                  </a:lnTo>
                  <a:lnTo>
                    <a:pt x="377952" y="1427226"/>
                  </a:lnTo>
                  <a:close/>
                </a:path>
                <a:path w="1503679" h="2823209">
                  <a:moveTo>
                    <a:pt x="400050" y="2499360"/>
                  </a:moveTo>
                  <a:lnTo>
                    <a:pt x="0" y="2499360"/>
                  </a:lnTo>
                  <a:lnTo>
                    <a:pt x="0" y="2511564"/>
                  </a:lnTo>
                  <a:lnTo>
                    <a:pt x="400050" y="2511564"/>
                  </a:lnTo>
                  <a:lnTo>
                    <a:pt x="400050" y="2499360"/>
                  </a:lnTo>
                  <a:close/>
                </a:path>
                <a:path w="1503679" h="2823209">
                  <a:moveTo>
                    <a:pt x="403098" y="2398776"/>
                  </a:moveTo>
                  <a:lnTo>
                    <a:pt x="0" y="2398776"/>
                  </a:lnTo>
                  <a:lnTo>
                    <a:pt x="0" y="2411730"/>
                  </a:lnTo>
                  <a:lnTo>
                    <a:pt x="403098" y="2411730"/>
                  </a:lnTo>
                  <a:lnTo>
                    <a:pt x="403098" y="2398776"/>
                  </a:lnTo>
                  <a:close/>
                </a:path>
                <a:path w="1503679" h="2823209">
                  <a:moveTo>
                    <a:pt x="414528" y="657606"/>
                  </a:moveTo>
                  <a:lnTo>
                    <a:pt x="0" y="657606"/>
                  </a:lnTo>
                  <a:lnTo>
                    <a:pt x="0" y="670560"/>
                  </a:lnTo>
                  <a:lnTo>
                    <a:pt x="414528" y="670560"/>
                  </a:lnTo>
                  <a:lnTo>
                    <a:pt x="414528" y="657606"/>
                  </a:lnTo>
                  <a:close/>
                </a:path>
                <a:path w="1503679" h="2823209">
                  <a:moveTo>
                    <a:pt x="427482" y="727710"/>
                  </a:moveTo>
                  <a:lnTo>
                    <a:pt x="0" y="727710"/>
                  </a:lnTo>
                  <a:lnTo>
                    <a:pt x="0" y="739914"/>
                  </a:lnTo>
                  <a:lnTo>
                    <a:pt x="427482" y="739914"/>
                  </a:lnTo>
                  <a:lnTo>
                    <a:pt x="427482" y="727710"/>
                  </a:lnTo>
                  <a:close/>
                </a:path>
                <a:path w="1503679" h="2823209">
                  <a:moveTo>
                    <a:pt x="429006" y="1002030"/>
                  </a:moveTo>
                  <a:lnTo>
                    <a:pt x="0" y="1002030"/>
                  </a:lnTo>
                  <a:lnTo>
                    <a:pt x="0" y="1014984"/>
                  </a:lnTo>
                  <a:lnTo>
                    <a:pt x="429006" y="1014984"/>
                  </a:lnTo>
                  <a:lnTo>
                    <a:pt x="429006" y="1002030"/>
                  </a:lnTo>
                  <a:close/>
                </a:path>
                <a:path w="1503679" h="2823209">
                  <a:moveTo>
                    <a:pt x="454152" y="2023110"/>
                  </a:moveTo>
                  <a:lnTo>
                    <a:pt x="0" y="2023110"/>
                  </a:lnTo>
                  <a:lnTo>
                    <a:pt x="0" y="2035314"/>
                  </a:lnTo>
                  <a:lnTo>
                    <a:pt x="454152" y="2035314"/>
                  </a:lnTo>
                  <a:lnTo>
                    <a:pt x="454152" y="2023110"/>
                  </a:lnTo>
                  <a:close/>
                </a:path>
                <a:path w="1503679" h="2823209">
                  <a:moveTo>
                    <a:pt x="467106" y="1192530"/>
                  </a:moveTo>
                  <a:lnTo>
                    <a:pt x="0" y="1192530"/>
                  </a:lnTo>
                  <a:lnTo>
                    <a:pt x="0" y="1205484"/>
                  </a:lnTo>
                  <a:lnTo>
                    <a:pt x="467106" y="1205484"/>
                  </a:lnTo>
                  <a:lnTo>
                    <a:pt x="467106" y="1192530"/>
                  </a:lnTo>
                  <a:close/>
                </a:path>
                <a:path w="1503679" h="2823209">
                  <a:moveTo>
                    <a:pt x="506730" y="1935480"/>
                  </a:moveTo>
                  <a:lnTo>
                    <a:pt x="0" y="1935480"/>
                  </a:lnTo>
                  <a:lnTo>
                    <a:pt x="0" y="1948434"/>
                  </a:lnTo>
                  <a:lnTo>
                    <a:pt x="506730" y="1948434"/>
                  </a:lnTo>
                  <a:lnTo>
                    <a:pt x="506730" y="1935480"/>
                  </a:lnTo>
                  <a:close/>
                </a:path>
                <a:path w="1503679" h="2823209">
                  <a:moveTo>
                    <a:pt x="525780" y="2243328"/>
                  </a:moveTo>
                  <a:lnTo>
                    <a:pt x="0" y="2243328"/>
                  </a:lnTo>
                  <a:lnTo>
                    <a:pt x="0" y="2256282"/>
                  </a:lnTo>
                  <a:lnTo>
                    <a:pt x="525780" y="2256282"/>
                  </a:lnTo>
                  <a:lnTo>
                    <a:pt x="525780" y="2243328"/>
                  </a:lnTo>
                  <a:close/>
                </a:path>
                <a:path w="1503679" h="2823209">
                  <a:moveTo>
                    <a:pt x="550926" y="864108"/>
                  </a:moveTo>
                  <a:lnTo>
                    <a:pt x="0" y="864108"/>
                  </a:lnTo>
                  <a:lnTo>
                    <a:pt x="0" y="876300"/>
                  </a:lnTo>
                  <a:lnTo>
                    <a:pt x="550926" y="876300"/>
                  </a:lnTo>
                  <a:lnTo>
                    <a:pt x="550926" y="864108"/>
                  </a:lnTo>
                  <a:close/>
                </a:path>
                <a:path w="1503679" h="2823209">
                  <a:moveTo>
                    <a:pt x="553974" y="2313432"/>
                  </a:moveTo>
                  <a:lnTo>
                    <a:pt x="0" y="2313432"/>
                  </a:lnTo>
                  <a:lnTo>
                    <a:pt x="0" y="2326386"/>
                  </a:lnTo>
                  <a:lnTo>
                    <a:pt x="553974" y="2326386"/>
                  </a:lnTo>
                  <a:lnTo>
                    <a:pt x="553974" y="2313432"/>
                  </a:lnTo>
                  <a:close/>
                </a:path>
                <a:path w="1503679" h="2823209">
                  <a:moveTo>
                    <a:pt x="571500" y="1088136"/>
                  </a:moveTo>
                  <a:lnTo>
                    <a:pt x="0" y="1088136"/>
                  </a:lnTo>
                  <a:lnTo>
                    <a:pt x="0" y="1100340"/>
                  </a:lnTo>
                  <a:lnTo>
                    <a:pt x="571500" y="1100340"/>
                  </a:lnTo>
                  <a:lnTo>
                    <a:pt x="571500" y="1088136"/>
                  </a:lnTo>
                  <a:close/>
                </a:path>
                <a:path w="1503679" h="2823209">
                  <a:moveTo>
                    <a:pt x="598932" y="605028"/>
                  </a:moveTo>
                  <a:lnTo>
                    <a:pt x="0" y="605028"/>
                  </a:lnTo>
                  <a:lnTo>
                    <a:pt x="0" y="617982"/>
                  </a:lnTo>
                  <a:lnTo>
                    <a:pt x="598932" y="617982"/>
                  </a:lnTo>
                  <a:lnTo>
                    <a:pt x="598932" y="605028"/>
                  </a:lnTo>
                  <a:close/>
                </a:path>
                <a:path w="1503679" h="2823209">
                  <a:moveTo>
                    <a:pt x="619506" y="1529334"/>
                  </a:moveTo>
                  <a:lnTo>
                    <a:pt x="0" y="1529334"/>
                  </a:lnTo>
                  <a:lnTo>
                    <a:pt x="0" y="1541538"/>
                  </a:lnTo>
                  <a:lnTo>
                    <a:pt x="619506" y="1541538"/>
                  </a:lnTo>
                  <a:lnTo>
                    <a:pt x="619506" y="1529334"/>
                  </a:lnTo>
                  <a:close/>
                </a:path>
                <a:path w="1503679" h="2823209">
                  <a:moveTo>
                    <a:pt x="643128" y="1311402"/>
                  </a:moveTo>
                  <a:lnTo>
                    <a:pt x="0" y="1311402"/>
                  </a:lnTo>
                  <a:lnTo>
                    <a:pt x="0" y="1324356"/>
                  </a:lnTo>
                  <a:lnTo>
                    <a:pt x="643128" y="1324356"/>
                  </a:lnTo>
                  <a:lnTo>
                    <a:pt x="643128" y="1311402"/>
                  </a:lnTo>
                  <a:close/>
                </a:path>
                <a:path w="1503679" h="2823209">
                  <a:moveTo>
                    <a:pt x="644652" y="1748028"/>
                  </a:moveTo>
                  <a:lnTo>
                    <a:pt x="0" y="1748028"/>
                  </a:lnTo>
                  <a:lnTo>
                    <a:pt x="0" y="1760982"/>
                  </a:lnTo>
                  <a:lnTo>
                    <a:pt x="644652" y="1760982"/>
                  </a:lnTo>
                  <a:lnTo>
                    <a:pt x="644652" y="1748028"/>
                  </a:lnTo>
                  <a:close/>
                </a:path>
                <a:path w="1503679" h="2823209">
                  <a:moveTo>
                    <a:pt x="647700" y="1598676"/>
                  </a:moveTo>
                  <a:lnTo>
                    <a:pt x="0" y="1598676"/>
                  </a:lnTo>
                  <a:lnTo>
                    <a:pt x="0" y="1611630"/>
                  </a:lnTo>
                  <a:lnTo>
                    <a:pt x="647700" y="1611630"/>
                  </a:lnTo>
                  <a:lnTo>
                    <a:pt x="647700" y="1598676"/>
                  </a:lnTo>
                  <a:close/>
                </a:path>
                <a:path w="1503679" h="2823209">
                  <a:moveTo>
                    <a:pt x="883158" y="150876"/>
                  </a:moveTo>
                  <a:lnTo>
                    <a:pt x="33528" y="150876"/>
                  </a:lnTo>
                  <a:lnTo>
                    <a:pt x="33528" y="163830"/>
                  </a:lnTo>
                  <a:lnTo>
                    <a:pt x="883158" y="163830"/>
                  </a:lnTo>
                  <a:lnTo>
                    <a:pt x="883158" y="150876"/>
                  </a:lnTo>
                  <a:close/>
                </a:path>
                <a:path w="1503679" h="2823209">
                  <a:moveTo>
                    <a:pt x="917448" y="1835658"/>
                  </a:moveTo>
                  <a:lnTo>
                    <a:pt x="0" y="1835658"/>
                  </a:lnTo>
                  <a:lnTo>
                    <a:pt x="0" y="1847862"/>
                  </a:lnTo>
                  <a:lnTo>
                    <a:pt x="917448" y="1847862"/>
                  </a:lnTo>
                  <a:lnTo>
                    <a:pt x="917448" y="1835658"/>
                  </a:lnTo>
                  <a:close/>
                </a:path>
                <a:path w="1503679" h="2823209">
                  <a:moveTo>
                    <a:pt x="931926" y="451104"/>
                  </a:moveTo>
                  <a:lnTo>
                    <a:pt x="0" y="451104"/>
                  </a:lnTo>
                  <a:lnTo>
                    <a:pt x="0" y="464058"/>
                  </a:lnTo>
                  <a:lnTo>
                    <a:pt x="931926" y="464058"/>
                  </a:lnTo>
                  <a:lnTo>
                    <a:pt x="931926" y="451104"/>
                  </a:lnTo>
                  <a:close/>
                </a:path>
                <a:path w="1503679" h="2823209">
                  <a:moveTo>
                    <a:pt x="1503426" y="367284"/>
                  </a:moveTo>
                  <a:lnTo>
                    <a:pt x="0" y="367284"/>
                  </a:lnTo>
                  <a:lnTo>
                    <a:pt x="0" y="379476"/>
                  </a:lnTo>
                  <a:lnTo>
                    <a:pt x="1503426" y="379476"/>
                  </a:lnTo>
                  <a:lnTo>
                    <a:pt x="1503426" y="367284"/>
                  </a:lnTo>
                  <a:close/>
                </a:path>
                <a:path w="1503679" h="2823209">
                  <a:moveTo>
                    <a:pt x="1503426" y="0"/>
                  </a:moveTo>
                  <a:lnTo>
                    <a:pt x="33528" y="0"/>
                  </a:lnTo>
                  <a:lnTo>
                    <a:pt x="33528" y="12954"/>
                  </a:lnTo>
                  <a:lnTo>
                    <a:pt x="1503426" y="12954"/>
                  </a:lnTo>
                  <a:lnTo>
                    <a:pt x="15034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92324" y="4956809"/>
              <a:ext cx="831850" cy="3150870"/>
            </a:xfrm>
            <a:custGeom>
              <a:avLst/>
              <a:gdLst/>
              <a:ahLst/>
              <a:cxnLst/>
              <a:rect l="l" t="t" r="r" b="b"/>
              <a:pathLst>
                <a:path w="831850" h="3150870">
                  <a:moveTo>
                    <a:pt x="0" y="3150869"/>
                  </a:moveTo>
                  <a:lnTo>
                    <a:pt x="831341" y="3150869"/>
                  </a:lnTo>
                  <a:lnTo>
                    <a:pt x="831341" y="0"/>
                  </a:lnTo>
                  <a:lnTo>
                    <a:pt x="0" y="0"/>
                  </a:lnTo>
                  <a:lnTo>
                    <a:pt x="0" y="31508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914400"/>
              <a:ext cx="2671572" cy="53820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4031" y="1300734"/>
              <a:ext cx="2772917" cy="32506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81065" y="7848600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10" h="588009">
                  <a:moveTo>
                    <a:pt x="294131" y="587502"/>
                  </a:moveTo>
                  <a:lnTo>
                    <a:pt x="341786" y="583669"/>
                  </a:lnTo>
                  <a:lnTo>
                    <a:pt x="386967" y="572572"/>
                  </a:lnTo>
                  <a:lnTo>
                    <a:pt x="429076" y="554809"/>
                  </a:lnTo>
                  <a:lnTo>
                    <a:pt x="467514" y="530979"/>
                  </a:lnTo>
                  <a:lnTo>
                    <a:pt x="501681" y="501681"/>
                  </a:lnTo>
                  <a:lnTo>
                    <a:pt x="530979" y="467514"/>
                  </a:lnTo>
                  <a:lnTo>
                    <a:pt x="554809" y="429076"/>
                  </a:lnTo>
                  <a:lnTo>
                    <a:pt x="572572" y="386967"/>
                  </a:lnTo>
                  <a:lnTo>
                    <a:pt x="583669" y="341786"/>
                  </a:lnTo>
                  <a:lnTo>
                    <a:pt x="587501" y="294131"/>
                  </a:lnTo>
                  <a:lnTo>
                    <a:pt x="583669" y="246455"/>
                  </a:lnTo>
                  <a:lnTo>
                    <a:pt x="572572" y="201216"/>
                  </a:lnTo>
                  <a:lnTo>
                    <a:pt x="554809" y="159022"/>
                  </a:lnTo>
                  <a:lnTo>
                    <a:pt x="530979" y="120481"/>
                  </a:lnTo>
                  <a:lnTo>
                    <a:pt x="501681" y="86201"/>
                  </a:lnTo>
                  <a:lnTo>
                    <a:pt x="467514" y="56790"/>
                  </a:lnTo>
                  <a:lnTo>
                    <a:pt x="429076" y="32856"/>
                  </a:lnTo>
                  <a:lnTo>
                    <a:pt x="386967" y="15008"/>
                  </a:lnTo>
                  <a:lnTo>
                    <a:pt x="341786" y="3853"/>
                  </a:lnTo>
                  <a:lnTo>
                    <a:pt x="294131" y="0"/>
                  </a:lnTo>
                  <a:lnTo>
                    <a:pt x="246455" y="3853"/>
                  </a:lnTo>
                  <a:lnTo>
                    <a:pt x="201216" y="15008"/>
                  </a:lnTo>
                  <a:lnTo>
                    <a:pt x="159022" y="32856"/>
                  </a:lnTo>
                  <a:lnTo>
                    <a:pt x="120481" y="56790"/>
                  </a:lnTo>
                  <a:lnTo>
                    <a:pt x="86201" y="86201"/>
                  </a:lnTo>
                  <a:lnTo>
                    <a:pt x="56790" y="120481"/>
                  </a:lnTo>
                  <a:lnTo>
                    <a:pt x="32856" y="159022"/>
                  </a:lnTo>
                  <a:lnTo>
                    <a:pt x="15008" y="201216"/>
                  </a:lnTo>
                  <a:lnTo>
                    <a:pt x="3853" y="246455"/>
                  </a:lnTo>
                  <a:lnTo>
                    <a:pt x="0" y="294132"/>
                  </a:lnTo>
                  <a:lnTo>
                    <a:pt x="3853" y="341786"/>
                  </a:lnTo>
                  <a:lnTo>
                    <a:pt x="15008" y="386967"/>
                  </a:lnTo>
                  <a:lnTo>
                    <a:pt x="32856" y="429076"/>
                  </a:lnTo>
                  <a:lnTo>
                    <a:pt x="56790" y="467514"/>
                  </a:lnTo>
                  <a:lnTo>
                    <a:pt x="86201" y="501681"/>
                  </a:lnTo>
                  <a:lnTo>
                    <a:pt x="120481" y="530979"/>
                  </a:lnTo>
                  <a:lnTo>
                    <a:pt x="159022" y="554809"/>
                  </a:lnTo>
                  <a:lnTo>
                    <a:pt x="201216" y="572572"/>
                  </a:lnTo>
                  <a:lnTo>
                    <a:pt x="246455" y="583669"/>
                  </a:lnTo>
                  <a:lnTo>
                    <a:pt x="294131" y="5875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63172" y="7829550"/>
              <a:ext cx="624840" cy="626110"/>
            </a:xfrm>
            <a:custGeom>
              <a:avLst/>
              <a:gdLst/>
              <a:ahLst/>
              <a:cxnLst/>
              <a:rect l="l" t="t" r="r" b="b"/>
              <a:pathLst>
                <a:path w="624839" h="626109">
                  <a:moveTo>
                    <a:pt x="312025" y="625602"/>
                  </a:moveTo>
                  <a:lnTo>
                    <a:pt x="328027" y="625602"/>
                  </a:lnTo>
                  <a:lnTo>
                    <a:pt x="360031" y="622554"/>
                  </a:lnTo>
                  <a:lnTo>
                    <a:pt x="407730" y="610860"/>
                  </a:lnTo>
                  <a:lnTo>
                    <a:pt x="451971" y="592678"/>
                  </a:lnTo>
                  <a:lnTo>
                    <a:pt x="492272" y="568539"/>
                  </a:lnTo>
                  <a:lnTo>
                    <a:pt x="528154" y="538976"/>
                  </a:lnTo>
                  <a:lnTo>
                    <a:pt x="559136" y="504521"/>
                  </a:lnTo>
                  <a:lnTo>
                    <a:pt x="584737" y="465706"/>
                  </a:lnTo>
                  <a:lnTo>
                    <a:pt x="604476" y="423063"/>
                  </a:lnTo>
                  <a:lnTo>
                    <a:pt x="617872" y="377124"/>
                  </a:lnTo>
                  <a:lnTo>
                    <a:pt x="624445" y="328421"/>
                  </a:lnTo>
                  <a:lnTo>
                    <a:pt x="624445" y="296417"/>
                  </a:lnTo>
                  <a:lnTo>
                    <a:pt x="617725" y="247910"/>
                  </a:lnTo>
                  <a:lnTo>
                    <a:pt x="604117" y="202071"/>
                  </a:lnTo>
                  <a:lnTo>
                    <a:pt x="584127" y="159472"/>
                  </a:lnTo>
                  <a:lnTo>
                    <a:pt x="558261" y="120682"/>
                  </a:lnTo>
                  <a:lnTo>
                    <a:pt x="527025" y="86271"/>
                  </a:lnTo>
                  <a:lnTo>
                    <a:pt x="490926" y="56808"/>
                  </a:lnTo>
                  <a:lnTo>
                    <a:pt x="450469" y="32864"/>
                  </a:lnTo>
                  <a:lnTo>
                    <a:pt x="406161" y="15008"/>
                  </a:lnTo>
                  <a:lnTo>
                    <a:pt x="358507" y="3809"/>
                  </a:lnTo>
                  <a:lnTo>
                    <a:pt x="311263" y="0"/>
                  </a:lnTo>
                  <a:lnTo>
                    <a:pt x="295261" y="762"/>
                  </a:lnTo>
                  <a:lnTo>
                    <a:pt x="264019" y="3810"/>
                  </a:lnTo>
                  <a:lnTo>
                    <a:pt x="222093" y="14280"/>
                  </a:lnTo>
                  <a:lnTo>
                    <a:pt x="183875" y="28511"/>
                  </a:lnTo>
                  <a:lnTo>
                    <a:pt x="165120" y="38100"/>
                  </a:lnTo>
                  <a:lnTo>
                    <a:pt x="312025" y="38100"/>
                  </a:lnTo>
                  <a:lnTo>
                    <a:pt x="340219" y="39623"/>
                  </a:lnTo>
                  <a:lnTo>
                    <a:pt x="382045" y="48298"/>
                  </a:lnTo>
                  <a:lnTo>
                    <a:pt x="419934" y="61306"/>
                  </a:lnTo>
                  <a:lnTo>
                    <a:pt x="483948" y="98637"/>
                  </a:lnTo>
                  <a:lnTo>
                    <a:pt x="532350" y="148237"/>
                  </a:lnTo>
                  <a:lnTo>
                    <a:pt x="565226" y="206724"/>
                  </a:lnTo>
                  <a:lnTo>
                    <a:pt x="582664" y="270719"/>
                  </a:lnTo>
                  <a:lnTo>
                    <a:pt x="585619" y="303806"/>
                  </a:lnTo>
                  <a:lnTo>
                    <a:pt x="584752" y="336842"/>
                  </a:lnTo>
                  <a:lnTo>
                    <a:pt x="571576" y="401712"/>
                  </a:lnTo>
                  <a:lnTo>
                    <a:pt x="543224" y="461950"/>
                  </a:lnTo>
                  <a:lnTo>
                    <a:pt x="499783" y="514176"/>
                  </a:lnTo>
                  <a:lnTo>
                    <a:pt x="441341" y="555008"/>
                  </a:lnTo>
                  <a:lnTo>
                    <a:pt x="367985" y="581068"/>
                  </a:lnTo>
                  <a:lnTo>
                    <a:pt x="325741" y="587502"/>
                  </a:lnTo>
                  <a:lnTo>
                    <a:pt x="161810" y="587502"/>
                  </a:lnTo>
                  <a:lnTo>
                    <a:pt x="192227" y="601654"/>
                  </a:lnTo>
                  <a:lnTo>
                    <a:pt x="229055" y="613707"/>
                  </a:lnTo>
                  <a:lnTo>
                    <a:pt x="268997" y="621801"/>
                  </a:lnTo>
                  <a:lnTo>
                    <a:pt x="312025" y="625602"/>
                  </a:lnTo>
                  <a:close/>
                </a:path>
                <a:path w="624839" h="626109">
                  <a:moveTo>
                    <a:pt x="161810" y="587502"/>
                  </a:moveTo>
                  <a:lnTo>
                    <a:pt x="296785" y="587502"/>
                  </a:lnTo>
                  <a:lnTo>
                    <a:pt x="253828" y="581028"/>
                  </a:lnTo>
                  <a:lnTo>
                    <a:pt x="214695" y="569706"/>
                  </a:lnTo>
                  <a:lnTo>
                    <a:pt x="179410" y="554002"/>
                  </a:lnTo>
                  <a:lnTo>
                    <a:pt x="120473" y="511307"/>
                  </a:lnTo>
                  <a:lnTo>
                    <a:pt x="77198" y="456668"/>
                  </a:lnTo>
                  <a:lnTo>
                    <a:pt x="49766" y="393806"/>
                  </a:lnTo>
                  <a:lnTo>
                    <a:pt x="38358" y="326445"/>
                  </a:lnTo>
                  <a:lnTo>
                    <a:pt x="38719" y="292241"/>
                  </a:lnTo>
                  <a:lnTo>
                    <a:pt x="51685" y="225112"/>
                  </a:lnTo>
                  <a:lnTo>
                    <a:pt x="81127" y="162791"/>
                  </a:lnTo>
                  <a:lnTo>
                    <a:pt x="127225" y="109002"/>
                  </a:lnTo>
                  <a:lnTo>
                    <a:pt x="190161" y="67467"/>
                  </a:lnTo>
                  <a:lnTo>
                    <a:pt x="228000" y="52458"/>
                  </a:lnTo>
                  <a:lnTo>
                    <a:pt x="270115" y="41910"/>
                  </a:lnTo>
                  <a:lnTo>
                    <a:pt x="312025" y="38100"/>
                  </a:lnTo>
                  <a:lnTo>
                    <a:pt x="165120" y="38100"/>
                  </a:lnTo>
                  <a:lnTo>
                    <a:pt x="118463" y="66912"/>
                  </a:lnTo>
                  <a:lnTo>
                    <a:pt x="67577" y="116326"/>
                  </a:lnTo>
                  <a:lnTo>
                    <a:pt x="31009" y="174070"/>
                  </a:lnTo>
                  <a:lnTo>
                    <a:pt x="8552" y="237458"/>
                  </a:lnTo>
                  <a:lnTo>
                    <a:pt x="0" y="303806"/>
                  </a:lnTo>
                  <a:lnTo>
                    <a:pt x="872" y="337251"/>
                  </a:lnTo>
                  <a:lnTo>
                    <a:pt x="12786" y="403005"/>
                  </a:lnTo>
                  <a:lnTo>
                    <a:pt x="38086" y="465007"/>
                  </a:lnTo>
                  <a:lnTo>
                    <a:pt x="76564" y="520573"/>
                  </a:lnTo>
                  <a:lnTo>
                    <a:pt x="128014" y="567016"/>
                  </a:lnTo>
                  <a:lnTo>
                    <a:pt x="158538" y="585979"/>
                  </a:lnTo>
                  <a:lnTo>
                    <a:pt x="161810" y="58750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57200" y="457200"/>
            <a:ext cx="5238750" cy="265430"/>
            <a:chOff x="457200" y="457200"/>
            <a:chExt cx="5238750" cy="26543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457200"/>
              <a:ext cx="198119" cy="2621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3795" y="464058"/>
              <a:ext cx="5035550" cy="252729"/>
            </a:xfrm>
            <a:custGeom>
              <a:avLst/>
              <a:gdLst/>
              <a:ahLst/>
              <a:cxnLst/>
              <a:rect l="l" t="t" r="r" b="b"/>
              <a:pathLst>
                <a:path w="5035550" h="252729">
                  <a:moveTo>
                    <a:pt x="0" y="252221"/>
                  </a:moveTo>
                  <a:lnTo>
                    <a:pt x="5035296" y="252221"/>
                  </a:lnTo>
                  <a:lnTo>
                    <a:pt x="5035296" y="0"/>
                  </a:lnTo>
                  <a:lnTo>
                    <a:pt x="0" y="0"/>
                  </a:lnTo>
                  <a:lnTo>
                    <a:pt x="0" y="252221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7700" y="457200"/>
              <a:ext cx="5048250" cy="265430"/>
            </a:xfrm>
            <a:custGeom>
              <a:avLst/>
              <a:gdLst/>
              <a:ahLst/>
              <a:cxnLst/>
              <a:rect l="l" t="t" r="r" b="b"/>
              <a:pathLst>
                <a:path w="5048250" h="265430">
                  <a:moveTo>
                    <a:pt x="0" y="265176"/>
                  </a:moveTo>
                  <a:lnTo>
                    <a:pt x="5048250" y="265176"/>
                  </a:lnTo>
                  <a:lnTo>
                    <a:pt x="5048250" y="0"/>
                  </a:lnTo>
                  <a:lnTo>
                    <a:pt x="0" y="0"/>
                  </a:lnTo>
                  <a:lnTo>
                    <a:pt x="0" y="6858"/>
                  </a:lnTo>
                  <a:lnTo>
                    <a:pt x="5035296" y="6858"/>
                  </a:lnTo>
                  <a:lnTo>
                    <a:pt x="5041392" y="12954"/>
                  </a:lnTo>
                  <a:lnTo>
                    <a:pt x="5035296" y="12954"/>
                  </a:lnTo>
                  <a:lnTo>
                    <a:pt x="5035296" y="252984"/>
                  </a:lnTo>
                  <a:lnTo>
                    <a:pt x="5041392" y="252984"/>
                  </a:lnTo>
                  <a:lnTo>
                    <a:pt x="5035296" y="259080"/>
                  </a:lnTo>
                  <a:lnTo>
                    <a:pt x="0" y="259080"/>
                  </a:lnTo>
                  <a:lnTo>
                    <a:pt x="0" y="265176"/>
                  </a:lnTo>
                  <a:close/>
                </a:path>
                <a:path w="5048250" h="265430">
                  <a:moveTo>
                    <a:pt x="5035296" y="12954"/>
                  </a:moveTo>
                  <a:lnTo>
                    <a:pt x="5041392" y="12954"/>
                  </a:lnTo>
                  <a:lnTo>
                    <a:pt x="5035296" y="6858"/>
                  </a:lnTo>
                  <a:lnTo>
                    <a:pt x="5035296" y="12954"/>
                  </a:lnTo>
                  <a:close/>
                </a:path>
                <a:path w="5048250" h="265430">
                  <a:moveTo>
                    <a:pt x="12192" y="12954"/>
                  </a:moveTo>
                  <a:lnTo>
                    <a:pt x="5035296" y="12954"/>
                  </a:lnTo>
                  <a:lnTo>
                    <a:pt x="5035296" y="6858"/>
                  </a:lnTo>
                  <a:lnTo>
                    <a:pt x="12192" y="6858"/>
                  </a:lnTo>
                  <a:lnTo>
                    <a:pt x="12192" y="12954"/>
                  </a:lnTo>
                  <a:close/>
                </a:path>
                <a:path w="5048250" h="265430">
                  <a:moveTo>
                    <a:pt x="12192" y="259080"/>
                  </a:moveTo>
                  <a:lnTo>
                    <a:pt x="12192" y="6858"/>
                  </a:lnTo>
                  <a:lnTo>
                    <a:pt x="6096" y="12954"/>
                  </a:lnTo>
                  <a:lnTo>
                    <a:pt x="0" y="12954"/>
                  </a:lnTo>
                  <a:lnTo>
                    <a:pt x="0" y="252984"/>
                  </a:lnTo>
                  <a:lnTo>
                    <a:pt x="6096" y="252984"/>
                  </a:lnTo>
                  <a:lnTo>
                    <a:pt x="12192" y="259080"/>
                  </a:lnTo>
                  <a:close/>
                </a:path>
                <a:path w="5048250" h="265430">
                  <a:moveTo>
                    <a:pt x="0" y="12954"/>
                  </a:moveTo>
                  <a:lnTo>
                    <a:pt x="6096" y="12954"/>
                  </a:lnTo>
                  <a:lnTo>
                    <a:pt x="12192" y="6858"/>
                  </a:lnTo>
                  <a:lnTo>
                    <a:pt x="0" y="6858"/>
                  </a:lnTo>
                  <a:lnTo>
                    <a:pt x="0" y="12954"/>
                  </a:lnTo>
                  <a:close/>
                </a:path>
                <a:path w="5048250" h="265430">
                  <a:moveTo>
                    <a:pt x="5035296" y="259080"/>
                  </a:moveTo>
                  <a:lnTo>
                    <a:pt x="5041392" y="252984"/>
                  </a:lnTo>
                  <a:lnTo>
                    <a:pt x="5035296" y="252984"/>
                  </a:lnTo>
                  <a:lnTo>
                    <a:pt x="5035296" y="259080"/>
                  </a:lnTo>
                  <a:close/>
                </a:path>
                <a:path w="5048250" h="265430">
                  <a:moveTo>
                    <a:pt x="12192" y="259080"/>
                  </a:moveTo>
                  <a:lnTo>
                    <a:pt x="5035296" y="259080"/>
                  </a:lnTo>
                  <a:lnTo>
                    <a:pt x="5035296" y="252984"/>
                  </a:lnTo>
                  <a:lnTo>
                    <a:pt x="12192" y="252984"/>
                  </a:lnTo>
                  <a:lnTo>
                    <a:pt x="12192" y="259080"/>
                  </a:lnTo>
                  <a:close/>
                </a:path>
                <a:path w="5048250" h="265430">
                  <a:moveTo>
                    <a:pt x="0" y="259080"/>
                  </a:moveTo>
                  <a:lnTo>
                    <a:pt x="12192" y="259080"/>
                  </a:lnTo>
                  <a:lnTo>
                    <a:pt x="6096" y="252984"/>
                  </a:lnTo>
                  <a:lnTo>
                    <a:pt x="0" y="252984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53795" y="464058"/>
            <a:ext cx="5035550" cy="25272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taken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Gonzalez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Woods,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Digital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(2002)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84368" y="8045450"/>
            <a:ext cx="366395" cy="1949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dirty="0">
                <a:solidFill>
                  <a:srgbClr val="FF6500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5423" y="6451853"/>
            <a:ext cx="2233422" cy="2977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2444" y="993902"/>
            <a:ext cx="482600" cy="42659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520"/>
              </a:lnSpc>
            </a:pPr>
            <a:r>
              <a:rPr sz="3600" b="1" dirty="0">
                <a:solidFill>
                  <a:srgbClr val="330065"/>
                </a:solidFill>
                <a:latin typeface="Calibri"/>
                <a:cs typeface="Calibri"/>
              </a:rPr>
              <a:t>Equalization</a:t>
            </a:r>
            <a:r>
              <a:rPr sz="3600" b="1" spc="-80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330065"/>
                </a:solidFill>
                <a:latin typeface="Calibri"/>
                <a:cs typeface="Calibri"/>
              </a:rPr>
              <a:t>Examples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1791" y="990600"/>
            <a:ext cx="5568315" cy="7193280"/>
            <a:chOff x="621791" y="990600"/>
            <a:chExt cx="5568315" cy="7193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9496" y="4900151"/>
              <a:ext cx="2494611" cy="31261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20618" y="5064251"/>
              <a:ext cx="1637030" cy="2521585"/>
            </a:xfrm>
            <a:custGeom>
              <a:avLst/>
              <a:gdLst/>
              <a:ahLst/>
              <a:cxnLst/>
              <a:rect l="l" t="t" r="r" b="b"/>
              <a:pathLst>
                <a:path w="1637029" h="2521584">
                  <a:moveTo>
                    <a:pt x="364998" y="2508504"/>
                  </a:moveTo>
                  <a:lnTo>
                    <a:pt x="0" y="2508504"/>
                  </a:lnTo>
                  <a:lnTo>
                    <a:pt x="0" y="2521458"/>
                  </a:lnTo>
                  <a:lnTo>
                    <a:pt x="364998" y="2521458"/>
                  </a:lnTo>
                  <a:lnTo>
                    <a:pt x="364998" y="2508504"/>
                  </a:lnTo>
                  <a:close/>
                </a:path>
                <a:path w="1637029" h="2521584">
                  <a:moveTo>
                    <a:pt x="384048" y="1422654"/>
                  </a:moveTo>
                  <a:lnTo>
                    <a:pt x="0" y="1422654"/>
                  </a:lnTo>
                  <a:lnTo>
                    <a:pt x="0" y="1435608"/>
                  </a:lnTo>
                  <a:lnTo>
                    <a:pt x="384048" y="1435608"/>
                  </a:lnTo>
                  <a:lnTo>
                    <a:pt x="384048" y="1422654"/>
                  </a:lnTo>
                  <a:close/>
                </a:path>
                <a:path w="1637029" h="2521584">
                  <a:moveTo>
                    <a:pt x="397002" y="2151126"/>
                  </a:moveTo>
                  <a:lnTo>
                    <a:pt x="0" y="2151126"/>
                  </a:lnTo>
                  <a:lnTo>
                    <a:pt x="0" y="2164080"/>
                  </a:lnTo>
                  <a:lnTo>
                    <a:pt x="397002" y="2164080"/>
                  </a:lnTo>
                  <a:lnTo>
                    <a:pt x="397002" y="2151126"/>
                  </a:lnTo>
                  <a:close/>
                </a:path>
                <a:path w="1637029" h="2521584">
                  <a:moveTo>
                    <a:pt x="403098" y="943356"/>
                  </a:moveTo>
                  <a:lnTo>
                    <a:pt x="0" y="943356"/>
                  </a:lnTo>
                  <a:lnTo>
                    <a:pt x="0" y="955548"/>
                  </a:lnTo>
                  <a:lnTo>
                    <a:pt x="403098" y="955548"/>
                  </a:lnTo>
                  <a:lnTo>
                    <a:pt x="403098" y="943356"/>
                  </a:lnTo>
                  <a:close/>
                </a:path>
                <a:path w="1637029" h="2521584">
                  <a:moveTo>
                    <a:pt x="408432" y="773430"/>
                  </a:moveTo>
                  <a:lnTo>
                    <a:pt x="0" y="773430"/>
                  </a:lnTo>
                  <a:lnTo>
                    <a:pt x="0" y="786384"/>
                  </a:lnTo>
                  <a:lnTo>
                    <a:pt x="408432" y="786384"/>
                  </a:lnTo>
                  <a:lnTo>
                    <a:pt x="408432" y="773430"/>
                  </a:lnTo>
                  <a:close/>
                </a:path>
                <a:path w="1637029" h="2521584">
                  <a:moveTo>
                    <a:pt x="409956" y="1012698"/>
                  </a:moveTo>
                  <a:lnTo>
                    <a:pt x="0" y="1012698"/>
                  </a:lnTo>
                  <a:lnTo>
                    <a:pt x="0" y="1025652"/>
                  </a:lnTo>
                  <a:lnTo>
                    <a:pt x="409956" y="1025652"/>
                  </a:lnTo>
                  <a:lnTo>
                    <a:pt x="409956" y="1012698"/>
                  </a:lnTo>
                  <a:close/>
                </a:path>
                <a:path w="1637029" h="2521584">
                  <a:moveTo>
                    <a:pt x="451104" y="2391156"/>
                  </a:moveTo>
                  <a:lnTo>
                    <a:pt x="0" y="2391156"/>
                  </a:lnTo>
                  <a:lnTo>
                    <a:pt x="0" y="2403360"/>
                  </a:lnTo>
                  <a:lnTo>
                    <a:pt x="451104" y="2403360"/>
                  </a:lnTo>
                  <a:lnTo>
                    <a:pt x="451104" y="2391156"/>
                  </a:lnTo>
                  <a:close/>
                </a:path>
                <a:path w="1637029" h="2521584">
                  <a:moveTo>
                    <a:pt x="465582" y="2049780"/>
                  </a:moveTo>
                  <a:lnTo>
                    <a:pt x="0" y="2049780"/>
                  </a:lnTo>
                  <a:lnTo>
                    <a:pt x="0" y="2062734"/>
                  </a:lnTo>
                  <a:lnTo>
                    <a:pt x="465582" y="2062734"/>
                  </a:lnTo>
                  <a:lnTo>
                    <a:pt x="465582" y="2049780"/>
                  </a:lnTo>
                  <a:close/>
                </a:path>
                <a:path w="1637029" h="2521584">
                  <a:moveTo>
                    <a:pt x="470154" y="1338834"/>
                  </a:moveTo>
                  <a:lnTo>
                    <a:pt x="0" y="1338834"/>
                  </a:lnTo>
                  <a:lnTo>
                    <a:pt x="0" y="1351026"/>
                  </a:lnTo>
                  <a:lnTo>
                    <a:pt x="470154" y="1351026"/>
                  </a:lnTo>
                  <a:lnTo>
                    <a:pt x="470154" y="1338834"/>
                  </a:lnTo>
                  <a:close/>
                </a:path>
                <a:path w="1637029" h="2521584">
                  <a:moveTo>
                    <a:pt x="476250" y="1216152"/>
                  </a:moveTo>
                  <a:lnTo>
                    <a:pt x="0" y="1216152"/>
                  </a:lnTo>
                  <a:lnTo>
                    <a:pt x="0" y="1229106"/>
                  </a:lnTo>
                  <a:lnTo>
                    <a:pt x="476250" y="1229106"/>
                  </a:lnTo>
                  <a:lnTo>
                    <a:pt x="476250" y="1216152"/>
                  </a:lnTo>
                  <a:close/>
                </a:path>
                <a:path w="1637029" h="2521584">
                  <a:moveTo>
                    <a:pt x="476250" y="672084"/>
                  </a:moveTo>
                  <a:lnTo>
                    <a:pt x="0" y="672084"/>
                  </a:lnTo>
                  <a:lnTo>
                    <a:pt x="0" y="684288"/>
                  </a:lnTo>
                  <a:lnTo>
                    <a:pt x="476250" y="684288"/>
                  </a:lnTo>
                  <a:lnTo>
                    <a:pt x="476250" y="672084"/>
                  </a:lnTo>
                  <a:close/>
                </a:path>
                <a:path w="1637029" h="2521584">
                  <a:moveTo>
                    <a:pt x="549402" y="2322576"/>
                  </a:moveTo>
                  <a:lnTo>
                    <a:pt x="0" y="2322576"/>
                  </a:lnTo>
                  <a:lnTo>
                    <a:pt x="0" y="2335530"/>
                  </a:lnTo>
                  <a:lnTo>
                    <a:pt x="549402" y="2335530"/>
                  </a:lnTo>
                  <a:lnTo>
                    <a:pt x="549402" y="2322576"/>
                  </a:lnTo>
                  <a:close/>
                </a:path>
                <a:path w="1637029" h="2521584">
                  <a:moveTo>
                    <a:pt x="557022" y="2235708"/>
                  </a:moveTo>
                  <a:lnTo>
                    <a:pt x="0" y="2235708"/>
                  </a:lnTo>
                  <a:lnTo>
                    <a:pt x="0" y="2247912"/>
                  </a:lnTo>
                  <a:lnTo>
                    <a:pt x="557022" y="2247912"/>
                  </a:lnTo>
                  <a:lnTo>
                    <a:pt x="557022" y="2235708"/>
                  </a:lnTo>
                  <a:close/>
                </a:path>
                <a:path w="1637029" h="2521584">
                  <a:moveTo>
                    <a:pt x="563880" y="1948434"/>
                  </a:moveTo>
                  <a:lnTo>
                    <a:pt x="0" y="1948434"/>
                  </a:lnTo>
                  <a:lnTo>
                    <a:pt x="0" y="1960638"/>
                  </a:lnTo>
                  <a:lnTo>
                    <a:pt x="563880" y="1960638"/>
                  </a:lnTo>
                  <a:lnTo>
                    <a:pt x="563880" y="1948434"/>
                  </a:lnTo>
                  <a:close/>
                </a:path>
                <a:path w="1637029" h="2521584">
                  <a:moveTo>
                    <a:pt x="611124" y="1098804"/>
                  </a:moveTo>
                  <a:lnTo>
                    <a:pt x="0" y="1098804"/>
                  </a:lnTo>
                  <a:lnTo>
                    <a:pt x="0" y="1111758"/>
                  </a:lnTo>
                  <a:lnTo>
                    <a:pt x="611124" y="1111758"/>
                  </a:lnTo>
                  <a:lnTo>
                    <a:pt x="611124" y="1098804"/>
                  </a:lnTo>
                  <a:close/>
                </a:path>
                <a:path w="1637029" h="2521584">
                  <a:moveTo>
                    <a:pt x="611124" y="874776"/>
                  </a:moveTo>
                  <a:lnTo>
                    <a:pt x="0" y="874776"/>
                  </a:lnTo>
                  <a:lnTo>
                    <a:pt x="0" y="887730"/>
                  </a:lnTo>
                  <a:lnTo>
                    <a:pt x="611124" y="887730"/>
                  </a:lnTo>
                  <a:lnTo>
                    <a:pt x="611124" y="874776"/>
                  </a:lnTo>
                  <a:close/>
                </a:path>
                <a:path w="1637029" h="2521584">
                  <a:moveTo>
                    <a:pt x="675132" y="1711452"/>
                  </a:moveTo>
                  <a:lnTo>
                    <a:pt x="0" y="1711452"/>
                  </a:lnTo>
                  <a:lnTo>
                    <a:pt x="0" y="1724406"/>
                  </a:lnTo>
                  <a:lnTo>
                    <a:pt x="675132" y="1724406"/>
                  </a:lnTo>
                  <a:lnTo>
                    <a:pt x="675132" y="1711452"/>
                  </a:lnTo>
                  <a:close/>
                </a:path>
                <a:path w="1637029" h="2521584">
                  <a:moveTo>
                    <a:pt x="675132" y="1641348"/>
                  </a:moveTo>
                  <a:lnTo>
                    <a:pt x="0" y="1641348"/>
                  </a:lnTo>
                  <a:lnTo>
                    <a:pt x="0" y="1654302"/>
                  </a:lnTo>
                  <a:lnTo>
                    <a:pt x="675132" y="1654302"/>
                  </a:lnTo>
                  <a:lnTo>
                    <a:pt x="675132" y="1641348"/>
                  </a:lnTo>
                  <a:close/>
                </a:path>
                <a:path w="1637029" h="2521584">
                  <a:moveTo>
                    <a:pt x="675132" y="1524000"/>
                  </a:moveTo>
                  <a:lnTo>
                    <a:pt x="0" y="1524000"/>
                  </a:lnTo>
                  <a:lnTo>
                    <a:pt x="0" y="1536954"/>
                  </a:lnTo>
                  <a:lnTo>
                    <a:pt x="675132" y="1536954"/>
                  </a:lnTo>
                  <a:lnTo>
                    <a:pt x="675132" y="1524000"/>
                  </a:lnTo>
                  <a:close/>
                </a:path>
                <a:path w="1637029" h="2521584">
                  <a:moveTo>
                    <a:pt x="675132" y="1286256"/>
                  </a:moveTo>
                  <a:lnTo>
                    <a:pt x="0" y="1286256"/>
                  </a:lnTo>
                  <a:lnTo>
                    <a:pt x="0" y="1298448"/>
                  </a:lnTo>
                  <a:lnTo>
                    <a:pt x="675132" y="1298448"/>
                  </a:lnTo>
                  <a:lnTo>
                    <a:pt x="675132" y="1286256"/>
                  </a:lnTo>
                  <a:close/>
                </a:path>
                <a:path w="1637029" h="2521584">
                  <a:moveTo>
                    <a:pt x="675132" y="601980"/>
                  </a:moveTo>
                  <a:lnTo>
                    <a:pt x="0" y="601980"/>
                  </a:lnTo>
                  <a:lnTo>
                    <a:pt x="0" y="614934"/>
                  </a:lnTo>
                  <a:lnTo>
                    <a:pt x="675132" y="614934"/>
                  </a:lnTo>
                  <a:lnTo>
                    <a:pt x="675132" y="601980"/>
                  </a:lnTo>
                  <a:close/>
                </a:path>
                <a:path w="1637029" h="2521584">
                  <a:moveTo>
                    <a:pt x="896874" y="1846326"/>
                  </a:moveTo>
                  <a:lnTo>
                    <a:pt x="0" y="1846326"/>
                  </a:lnTo>
                  <a:lnTo>
                    <a:pt x="0" y="1859280"/>
                  </a:lnTo>
                  <a:lnTo>
                    <a:pt x="896874" y="1859280"/>
                  </a:lnTo>
                  <a:lnTo>
                    <a:pt x="896874" y="1846326"/>
                  </a:lnTo>
                  <a:close/>
                </a:path>
                <a:path w="1637029" h="2521584">
                  <a:moveTo>
                    <a:pt x="914400" y="168402"/>
                  </a:moveTo>
                  <a:lnTo>
                    <a:pt x="0" y="168402"/>
                  </a:lnTo>
                  <a:lnTo>
                    <a:pt x="0" y="181356"/>
                  </a:lnTo>
                  <a:lnTo>
                    <a:pt x="914400" y="181356"/>
                  </a:lnTo>
                  <a:lnTo>
                    <a:pt x="914400" y="168402"/>
                  </a:lnTo>
                  <a:close/>
                </a:path>
                <a:path w="1637029" h="2521584">
                  <a:moveTo>
                    <a:pt x="989076" y="515874"/>
                  </a:moveTo>
                  <a:lnTo>
                    <a:pt x="0" y="515874"/>
                  </a:lnTo>
                  <a:lnTo>
                    <a:pt x="0" y="528828"/>
                  </a:lnTo>
                  <a:lnTo>
                    <a:pt x="989076" y="528828"/>
                  </a:lnTo>
                  <a:lnTo>
                    <a:pt x="989076" y="515874"/>
                  </a:lnTo>
                  <a:close/>
                </a:path>
                <a:path w="1637029" h="2521584">
                  <a:moveTo>
                    <a:pt x="1557528" y="382524"/>
                  </a:moveTo>
                  <a:lnTo>
                    <a:pt x="0" y="382524"/>
                  </a:lnTo>
                  <a:lnTo>
                    <a:pt x="0" y="395478"/>
                  </a:lnTo>
                  <a:lnTo>
                    <a:pt x="1557528" y="395478"/>
                  </a:lnTo>
                  <a:lnTo>
                    <a:pt x="1557528" y="382524"/>
                  </a:lnTo>
                  <a:close/>
                </a:path>
                <a:path w="1637029" h="2521584">
                  <a:moveTo>
                    <a:pt x="1636776" y="0"/>
                  </a:moveTo>
                  <a:lnTo>
                    <a:pt x="0" y="0"/>
                  </a:lnTo>
                  <a:lnTo>
                    <a:pt x="0" y="12954"/>
                  </a:lnTo>
                  <a:lnTo>
                    <a:pt x="1636776" y="12954"/>
                  </a:lnTo>
                  <a:lnTo>
                    <a:pt x="16367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3644" y="4899659"/>
              <a:ext cx="1697355" cy="3150870"/>
            </a:xfrm>
            <a:custGeom>
              <a:avLst/>
              <a:gdLst/>
              <a:ahLst/>
              <a:cxnLst/>
              <a:rect l="l" t="t" r="r" b="b"/>
              <a:pathLst>
                <a:path w="1697354" h="3150870">
                  <a:moveTo>
                    <a:pt x="0" y="3150870"/>
                  </a:moveTo>
                  <a:lnTo>
                    <a:pt x="1696974" y="3150869"/>
                  </a:lnTo>
                  <a:lnTo>
                    <a:pt x="1696974" y="0"/>
                  </a:lnTo>
                  <a:lnTo>
                    <a:pt x="0" y="0"/>
                  </a:lnTo>
                  <a:lnTo>
                    <a:pt x="0" y="31508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990600"/>
              <a:ext cx="2671572" cy="53835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3374" y="1135379"/>
              <a:ext cx="2504694" cy="34510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584697" y="7577328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10" h="588009">
                  <a:moveTo>
                    <a:pt x="293370" y="587502"/>
                  </a:moveTo>
                  <a:lnTo>
                    <a:pt x="341046" y="583649"/>
                  </a:lnTo>
                  <a:lnTo>
                    <a:pt x="386285" y="572499"/>
                  </a:lnTo>
                  <a:lnTo>
                    <a:pt x="428479" y="554665"/>
                  </a:lnTo>
                  <a:lnTo>
                    <a:pt x="467020" y="530760"/>
                  </a:lnTo>
                  <a:lnTo>
                    <a:pt x="501300" y="501395"/>
                  </a:lnTo>
                  <a:lnTo>
                    <a:pt x="530711" y="467185"/>
                  </a:lnTo>
                  <a:lnTo>
                    <a:pt x="554645" y="428740"/>
                  </a:lnTo>
                  <a:lnTo>
                    <a:pt x="572493" y="386675"/>
                  </a:lnTo>
                  <a:lnTo>
                    <a:pt x="583648" y="341601"/>
                  </a:lnTo>
                  <a:lnTo>
                    <a:pt x="587502" y="294131"/>
                  </a:lnTo>
                  <a:lnTo>
                    <a:pt x="583648" y="246455"/>
                  </a:lnTo>
                  <a:lnTo>
                    <a:pt x="572493" y="201216"/>
                  </a:lnTo>
                  <a:lnTo>
                    <a:pt x="554645" y="159022"/>
                  </a:lnTo>
                  <a:lnTo>
                    <a:pt x="530711" y="120481"/>
                  </a:lnTo>
                  <a:lnTo>
                    <a:pt x="501300" y="86201"/>
                  </a:lnTo>
                  <a:lnTo>
                    <a:pt x="467020" y="56790"/>
                  </a:lnTo>
                  <a:lnTo>
                    <a:pt x="428479" y="32856"/>
                  </a:lnTo>
                  <a:lnTo>
                    <a:pt x="386285" y="15008"/>
                  </a:lnTo>
                  <a:lnTo>
                    <a:pt x="341046" y="3853"/>
                  </a:lnTo>
                  <a:lnTo>
                    <a:pt x="293370" y="0"/>
                  </a:lnTo>
                  <a:lnTo>
                    <a:pt x="245715" y="3853"/>
                  </a:lnTo>
                  <a:lnTo>
                    <a:pt x="200534" y="15008"/>
                  </a:lnTo>
                  <a:lnTo>
                    <a:pt x="158425" y="32856"/>
                  </a:lnTo>
                  <a:lnTo>
                    <a:pt x="119987" y="56790"/>
                  </a:lnTo>
                  <a:lnTo>
                    <a:pt x="85820" y="86201"/>
                  </a:lnTo>
                  <a:lnTo>
                    <a:pt x="56522" y="120481"/>
                  </a:lnTo>
                  <a:lnTo>
                    <a:pt x="32692" y="159022"/>
                  </a:lnTo>
                  <a:lnTo>
                    <a:pt x="14929" y="201216"/>
                  </a:lnTo>
                  <a:lnTo>
                    <a:pt x="3832" y="246455"/>
                  </a:lnTo>
                  <a:lnTo>
                    <a:pt x="0" y="294132"/>
                  </a:lnTo>
                  <a:lnTo>
                    <a:pt x="3832" y="341601"/>
                  </a:lnTo>
                  <a:lnTo>
                    <a:pt x="14929" y="386675"/>
                  </a:lnTo>
                  <a:lnTo>
                    <a:pt x="32692" y="428740"/>
                  </a:lnTo>
                  <a:lnTo>
                    <a:pt x="56522" y="467185"/>
                  </a:lnTo>
                  <a:lnTo>
                    <a:pt x="85820" y="501395"/>
                  </a:lnTo>
                  <a:lnTo>
                    <a:pt x="119987" y="530760"/>
                  </a:lnTo>
                  <a:lnTo>
                    <a:pt x="158425" y="554665"/>
                  </a:lnTo>
                  <a:lnTo>
                    <a:pt x="200534" y="572499"/>
                  </a:lnTo>
                  <a:lnTo>
                    <a:pt x="245715" y="583649"/>
                  </a:lnTo>
                  <a:lnTo>
                    <a:pt x="293370" y="5875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66305" y="7558278"/>
              <a:ext cx="623570" cy="626110"/>
            </a:xfrm>
            <a:custGeom>
              <a:avLst/>
              <a:gdLst/>
              <a:ahLst/>
              <a:cxnLst/>
              <a:rect l="l" t="t" r="r" b="b"/>
              <a:pathLst>
                <a:path w="623570" h="626109">
                  <a:moveTo>
                    <a:pt x="312524" y="625602"/>
                  </a:moveTo>
                  <a:lnTo>
                    <a:pt x="328526" y="625602"/>
                  </a:lnTo>
                  <a:lnTo>
                    <a:pt x="344528" y="624078"/>
                  </a:lnTo>
                  <a:lnTo>
                    <a:pt x="387506" y="615559"/>
                  </a:lnTo>
                  <a:lnTo>
                    <a:pt x="426891" y="602924"/>
                  </a:lnTo>
                  <a:lnTo>
                    <a:pt x="462686" y="586532"/>
                  </a:lnTo>
                  <a:lnTo>
                    <a:pt x="523505" y="543911"/>
                  </a:lnTo>
                  <a:lnTo>
                    <a:pt x="569969" y="490568"/>
                  </a:lnTo>
                  <a:lnTo>
                    <a:pt x="602081" y="429371"/>
                  </a:lnTo>
                  <a:lnTo>
                    <a:pt x="619848" y="363192"/>
                  </a:lnTo>
                  <a:lnTo>
                    <a:pt x="623354" y="329131"/>
                  </a:lnTo>
                  <a:lnTo>
                    <a:pt x="623276" y="294901"/>
                  </a:lnTo>
                  <a:lnTo>
                    <a:pt x="612369" y="227367"/>
                  </a:lnTo>
                  <a:lnTo>
                    <a:pt x="587132" y="163461"/>
                  </a:lnTo>
                  <a:lnTo>
                    <a:pt x="547572" y="106054"/>
                  </a:lnTo>
                  <a:lnTo>
                    <a:pt x="493694" y="58015"/>
                  </a:lnTo>
                  <a:lnTo>
                    <a:pt x="425503" y="22215"/>
                  </a:lnTo>
                  <a:lnTo>
                    <a:pt x="386042" y="9801"/>
                  </a:lnTo>
                  <a:lnTo>
                    <a:pt x="343004" y="1523"/>
                  </a:lnTo>
                  <a:lnTo>
                    <a:pt x="311000" y="0"/>
                  </a:lnTo>
                  <a:lnTo>
                    <a:pt x="279758" y="1524"/>
                  </a:lnTo>
                  <a:lnTo>
                    <a:pt x="263756" y="3810"/>
                  </a:lnTo>
                  <a:lnTo>
                    <a:pt x="221830" y="14323"/>
                  </a:lnTo>
                  <a:lnTo>
                    <a:pt x="183618" y="28588"/>
                  </a:lnTo>
                  <a:lnTo>
                    <a:pt x="165046" y="38100"/>
                  </a:lnTo>
                  <a:lnTo>
                    <a:pt x="312524" y="38100"/>
                  </a:lnTo>
                  <a:lnTo>
                    <a:pt x="340718" y="39623"/>
                  </a:lnTo>
                  <a:lnTo>
                    <a:pt x="382494" y="48308"/>
                  </a:lnTo>
                  <a:lnTo>
                    <a:pt x="420333" y="61331"/>
                  </a:lnTo>
                  <a:lnTo>
                    <a:pt x="484250" y="98700"/>
                  </a:lnTo>
                  <a:lnTo>
                    <a:pt x="532557" y="148344"/>
                  </a:lnTo>
                  <a:lnTo>
                    <a:pt x="565343" y="206878"/>
                  </a:lnTo>
                  <a:lnTo>
                    <a:pt x="582697" y="270917"/>
                  </a:lnTo>
                  <a:lnTo>
                    <a:pt x="585615" y="303942"/>
                  </a:lnTo>
                  <a:lnTo>
                    <a:pt x="584708" y="337073"/>
                  </a:lnTo>
                  <a:lnTo>
                    <a:pt x="571465" y="401962"/>
                  </a:lnTo>
                  <a:lnTo>
                    <a:pt x="543056" y="462198"/>
                  </a:lnTo>
                  <a:lnTo>
                    <a:pt x="499570" y="514396"/>
                  </a:lnTo>
                  <a:lnTo>
                    <a:pt x="441096" y="555169"/>
                  </a:lnTo>
                  <a:lnTo>
                    <a:pt x="367724" y="581132"/>
                  </a:lnTo>
                  <a:lnTo>
                    <a:pt x="325478" y="587502"/>
                  </a:lnTo>
                  <a:lnTo>
                    <a:pt x="162296" y="587502"/>
                  </a:lnTo>
                  <a:lnTo>
                    <a:pt x="192642" y="601610"/>
                  </a:lnTo>
                  <a:lnTo>
                    <a:pt x="229501" y="613671"/>
                  </a:lnTo>
                  <a:lnTo>
                    <a:pt x="269470" y="621780"/>
                  </a:lnTo>
                  <a:lnTo>
                    <a:pt x="312524" y="625602"/>
                  </a:lnTo>
                  <a:close/>
                </a:path>
                <a:path w="623570" h="626109">
                  <a:moveTo>
                    <a:pt x="162296" y="587502"/>
                  </a:moveTo>
                  <a:lnTo>
                    <a:pt x="297284" y="587502"/>
                  </a:lnTo>
                  <a:lnTo>
                    <a:pt x="254179" y="580779"/>
                  </a:lnTo>
                  <a:lnTo>
                    <a:pt x="214916" y="569270"/>
                  </a:lnTo>
                  <a:lnTo>
                    <a:pt x="179518" y="553433"/>
                  </a:lnTo>
                  <a:lnTo>
                    <a:pt x="120402" y="510613"/>
                  </a:lnTo>
                  <a:lnTo>
                    <a:pt x="77008" y="455993"/>
                  </a:lnTo>
                  <a:lnTo>
                    <a:pt x="49515" y="393249"/>
                  </a:lnTo>
                  <a:lnTo>
                    <a:pt x="38099" y="326055"/>
                  </a:lnTo>
                  <a:lnTo>
                    <a:pt x="38476" y="291937"/>
                  </a:lnTo>
                  <a:lnTo>
                    <a:pt x="51508" y="224957"/>
                  </a:lnTo>
                  <a:lnTo>
                    <a:pt x="81061" y="162714"/>
                  </a:lnTo>
                  <a:lnTo>
                    <a:pt x="127311" y="108881"/>
                  </a:lnTo>
                  <a:lnTo>
                    <a:pt x="190437" y="67134"/>
                  </a:lnTo>
                  <a:lnTo>
                    <a:pt x="228383" y="51941"/>
                  </a:lnTo>
                  <a:lnTo>
                    <a:pt x="270614" y="41148"/>
                  </a:lnTo>
                  <a:lnTo>
                    <a:pt x="312524" y="38100"/>
                  </a:lnTo>
                  <a:lnTo>
                    <a:pt x="165046" y="38100"/>
                  </a:lnTo>
                  <a:lnTo>
                    <a:pt x="118232" y="67033"/>
                  </a:lnTo>
                  <a:lnTo>
                    <a:pt x="67386" y="116466"/>
                  </a:lnTo>
                  <a:lnTo>
                    <a:pt x="30872" y="174207"/>
                  </a:lnTo>
                  <a:lnTo>
                    <a:pt x="8479" y="237577"/>
                  </a:lnTo>
                  <a:lnTo>
                    <a:pt x="0" y="303942"/>
                  </a:lnTo>
                  <a:lnTo>
                    <a:pt x="909" y="337323"/>
                  </a:lnTo>
                  <a:lnTo>
                    <a:pt x="12901" y="403040"/>
                  </a:lnTo>
                  <a:lnTo>
                    <a:pt x="38281" y="465007"/>
                  </a:lnTo>
                  <a:lnTo>
                    <a:pt x="76837" y="520544"/>
                  </a:lnTo>
                  <a:lnTo>
                    <a:pt x="128361" y="566972"/>
                  </a:lnTo>
                  <a:lnTo>
                    <a:pt x="158920" y="585932"/>
                  </a:lnTo>
                  <a:lnTo>
                    <a:pt x="162296" y="58750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57200" y="457200"/>
            <a:ext cx="5238750" cy="265430"/>
            <a:chOff x="457200" y="457200"/>
            <a:chExt cx="5238750" cy="26543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457200"/>
              <a:ext cx="198119" cy="2621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3795" y="464058"/>
              <a:ext cx="5035550" cy="252729"/>
            </a:xfrm>
            <a:custGeom>
              <a:avLst/>
              <a:gdLst/>
              <a:ahLst/>
              <a:cxnLst/>
              <a:rect l="l" t="t" r="r" b="b"/>
              <a:pathLst>
                <a:path w="5035550" h="252729">
                  <a:moveTo>
                    <a:pt x="0" y="252221"/>
                  </a:moveTo>
                  <a:lnTo>
                    <a:pt x="5035296" y="252221"/>
                  </a:lnTo>
                  <a:lnTo>
                    <a:pt x="5035296" y="0"/>
                  </a:lnTo>
                  <a:lnTo>
                    <a:pt x="0" y="0"/>
                  </a:lnTo>
                  <a:lnTo>
                    <a:pt x="0" y="252221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7700" y="457200"/>
              <a:ext cx="5048250" cy="265430"/>
            </a:xfrm>
            <a:custGeom>
              <a:avLst/>
              <a:gdLst/>
              <a:ahLst/>
              <a:cxnLst/>
              <a:rect l="l" t="t" r="r" b="b"/>
              <a:pathLst>
                <a:path w="5048250" h="265430">
                  <a:moveTo>
                    <a:pt x="0" y="265176"/>
                  </a:moveTo>
                  <a:lnTo>
                    <a:pt x="5048250" y="265176"/>
                  </a:lnTo>
                  <a:lnTo>
                    <a:pt x="5048250" y="0"/>
                  </a:lnTo>
                  <a:lnTo>
                    <a:pt x="0" y="0"/>
                  </a:lnTo>
                  <a:lnTo>
                    <a:pt x="0" y="6858"/>
                  </a:lnTo>
                  <a:lnTo>
                    <a:pt x="5035296" y="6858"/>
                  </a:lnTo>
                  <a:lnTo>
                    <a:pt x="5041392" y="12954"/>
                  </a:lnTo>
                  <a:lnTo>
                    <a:pt x="5035296" y="12954"/>
                  </a:lnTo>
                  <a:lnTo>
                    <a:pt x="5035296" y="252984"/>
                  </a:lnTo>
                  <a:lnTo>
                    <a:pt x="5041392" y="252984"/>
                  </a:lnTo>
                  <a:lnTo>
                    <a:pt x="5035296" y="259080"/>
                  </a:lnTo>
                  <a:lnTo>
                    <a:pt x="0" y="259080"/>
                  </a:lnTo>
                  <a:lnTo>
                    <a:pt x="0" y="265176"/>
                  </a:lnTo>
                  <a:close/>
                </a:path>
                <a:path w="5048250" h="265430">
                  <a:moveTo>
                    <a:pt x="5035296" y="12954"/>
                  </a:moveTo>
                  <a:lnTo>
                    <a:pt x="5041392" y="12954"/>
                  </a:lnTo>
                  <a:lnTo>
                    <a:pt x="5035296" y="6858"/>
                  </a:lnTo>
                  <a:lnTo>
                    <a:pt x="5035296" y="12954"/>
                  </a:lnTo>
                  <a:close/>
                </a:path>
                <a:path w="5048250" h="265430">
                  <a:moveTo>
                    <a:pt x="12192" y="12954"/>
                  </a:moveTo>
                  <a:lnTo>
                    <a:pt x="5035296" y="12954"/>
                  </a:lnTo>
                  <a:lnTo>
                    <a:pt x="5035296" y="6858"/>
                  </a:lnTo>
                  <a:lnTo>
                    <a:pt x="12192" y="6858"/>
                  </a:lnTo>
                  <a:lnTo>
                    <a:pt x="12192" y="12954"/>
                  </a:lnTo>
                  <a:close/>
                </a:path>
                <a:path w="5048250" h="265430">
                  <a:moveTo>
                    <a:pt x="12192" y="259080"/>
                  </a:moveTo>
                  <a:lnTo>
                    <a:pt x="12192" y="6858"/>
                  </a:lnTo>
                  <a:lnTo>
                    <a:pt x="6096" y="12954"/>
                  </a:lnTo>
                  <a:lnTo>
                    <a:pt x="0" y="12954"/>
                  </a:lnTo>
                  <a:lnTo>
                    <a:pt x="0" y="252984"/>
                  </a:lnTo>
                  <a:lnTo>
                    <a:pt x="6096" y="252984"/>
                  </a:lnTo>
                  <a:lnTo>
                    <a:pt x="12192" y="259080"/>
                  </a:lnTo>
                  <a:close/>
                </a:path>
                <a:path w="5048250" h="265430">
                  <a:moveTo>
                    <a:pt x="0" y="12954"/>
                  </a:moveTo>
                  <a:lnTo>
                    <a:pt x="6096" y="12954"/>
                  </a:lnTo>
                  <a:lnTo>
                    <a:pt x="12192" y="6858"/>
                  </a:lnTo>
                  <a:lnTo>
                    <a:pt x="0" y="6858"/>
                  </a:lnTo>
                  <a:lnTo>
                    <a:pt x="0" y="12954"/>
                  </a:lnTo>
                  <a:close/>
                </a:path>
                <a:path w="5048250" h="265430">
                  <a:moveTo>
                    <a:pt x="5035296" y="259080"/>
                  </a:moveTo>
                  <a:lnTo>
                    <a:pt x="5041392" y="252984"/>
                  </a:lnTo>
                  <a:lnTo>
                    <a:pt x="5035296" y="252984"/>
                  </a:lnTo>
                  <a:lnTo>
                    <a:pt x="5035296" y="259080"/>
                  </a:lnTo>
                  <a:close/>
                </a:path>
                <a:path w="5048250" h="265430">
                  <a:moveTo>
                    <a:pt x="12192" y="259080"/>
                  </a:moveTo>
                  <a:lnTo>
                    <a:pt x="5035296" y="259080"/>
                  </a:lnTo>
                  <a:lnTo>
                    <a:pt x="5035296" y="252984"/>
                  </a:lnTo>
                  <a:lnTo>
                    <a:pt x="12192" y="252984"/>
                  </a:lnTo>
                  <a:lnTo>
                    <a:pt x="12192" y="259080"/>
                  </a:lnTo>
                  <a:close/>
                </a:path>
                <a:path w="5048250" h="265430">
                  <a:moveTo>
                    <a:pt x="0" y="259080"/>
                  </a:moveTo>
                  <a:lnTo>
                    <a:pt x="12192" y="259080"/>
                  </a:lnTo>
                  <a:lnTo>
                    <a:pt x="6096" y="252984"/>
                  </a:lnTo>
                  <a:lnTo>
                    <a:pt x="0" y="252984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53795" y="464058"/>
            <a:ext cx="5035550" cy="25272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taken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Gonzalez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Woods,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Digital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(2002)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87238" y="7774178"/>
            <a:ext cx="366395" cy="1949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dirty="0">
                <a:solidFill>
                  <a:srgbClr val="FF6500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5423" y="6451853"/>
            <a:ext cx="2233422" cy="2977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7377" y="993902"/>
            <a:ext cx="520700" cy="46183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804"/>
              </a:lnSpc>
            </a:pPr>
            <a:r>
              <a:rPr sz="3900" b="1" dirty="0">
                <a:solidFill>
                  <a:srgbClr val="330065"/>
                </a:solidFill>
                <a:latin typeface="Calibri"/>
                <a:cs typeface="Calibri"/>
              </a:rPr>
              <a:t>Equalization</a:t>
            </a:r>
            <a:r>
              <a:rPr sz="3900" b="1" spc="-100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3900" b="1" dirty="0">
                <a:solidFill>
                  <a:srgbClr val="330065"/>
                </a:solidFill>
                <a:latin typeface="Calibri"/>
                <a:cs typeface="Calibri"/>
              </a:rPr>
              <a:t>Examples</a:t>
            </a:r>
            <a:endParaRPr sz="39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" y="457200"/>
            <a:ext cx="5527675" cy="9131935"/>
            <a:chOff x="457200" y="457200"/>
            <a:chExt cx="5527675" cy="9131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6147053"/>
              <a:ext cx="5470397" cy="34419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015" y="746759"/>
              <a:ext cx="5475732" cy="54322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457200"/>
              <a:ext cx="198119" cy="2621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3795" y="464058"/>
              <a:ext cx="5035550" cy="252729"/>
            </a:xfrm>
            <a:custGeom>
              <a:avLst/>
              <a:gdLst/>
              <a:ahLst/>
              <a:cxnLst/>
              <a:rect l="l" t="t" r="r" b="b"/>
              <a:pathLst>
                <a:path w="5035550" h="252729">
                  <a:moveTo>
                    <a:pt x="0" y="252221"/>
                  </a:moveTo>
                  <a:lnTo>
                    <a:pt x="5035296" y="252221"/>
                  </a:lnTo>
                  <a:lnTo>
                    <a:pt x="5035296" y="0"/>
                  </a:lnTo>
                  <a:lnTo>
                    <a:pt x="0" y="0"/>
                  </a:lnTo>
                  <a:lnTo>
                    <a:pt x="0" y="252221"/>
                  </a:lnTo>
                  <a:close/>
                </a:path>
              </a:pathLst>
            </a:custGeom>
            <a:solidFill>
              <a:srgbClr val="66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7700" y="457200"/>
              <a:ext cx="5048250" cy="265430"/>
            </a:xfrm>
            <a:custGeom>
              <a:avLst/>
              <a:gdLst/>
              <a:ahLst/>
              <a:cxnLst/>
              <a:rect l="l" t="t" r="r" b="b"/>
              <a:pathLst>
                <a:path w="5048250" h="265430">
                  <a:moveTo>
                    <a:pt x="0" y="265176"/>
                  </a:moveTo>
                  <a:lnTo>
                    <a:pt x="5048250" y="265176"/>
                  </a:lnTo>
                  <a:lnTo>
                    <a:pt x="5048250" y="0"/>
                  </a:lnTo>
                  <a:lnTo>
                    <a:pt x="0" y="0"/>
                  </a:lnTo>
                  <a:lnTo>
                    <a:pt x="0" y="6858"/>
                  </a:lnTo>
                  <a:lnTo>
                    <a:pt x="5035296" y="6858"/>
                  </a:lnTo>
                  <a:lnTo>
                    <a:pt x="5041392" y="12954"/>
                  </a:lnTo>
                  <a:lnTo>
                    <a:pt x="5035296" y="12954"/>
                  </a:lnTo>
                  <a:lnTo>
                    <a:pt x="5035296" y="252984"/>
                  </a:lnTo>
                  <a:lnTo>
                    <a:pt x="5041392" y="252984"/>
                  </a:lnTo>
                  <a:lnTo>
                    <a:pt x="5035296" y="259080"/>
                  </a:lnTo>
                  <a:lnTo>
                    <a:pt x="0" y="259080"/>
                  </a:lnTo>
                  <a:lnTo>
                    <a:pt x="0" y="265176"/>
                  </a:lnTo>
                  <a:close/>
                </a:path>
                <a:path w="5048250" h="265430">
                  <a:moveTo>
                    <a:pt x="5035296" y="12954"/>
                  </a:moveTo>
                  <a:lnTo>
                    <a:pt x="5041392" y="12954"/>
                  </a:lnTo>
                  <a:lnTo>
                    <a:pt x="5035296" y="6858"/>
                  </a:lnTo>
                  <a:lnTo>
                    <a:pt x="5035296" y="12954"/>
                  </a:lnTo>
                  <a:close/>
                </a:path>
                <a:path w="5048250" h="265430">
                  <a:moveTo>
                    <a:pt x="12192" y="12954"/>
                  </a:moveTo>
                  <a:lnTo>
                    <a:pt x="5035296" y="12954"/>
                  </a:lnTo>
                  <a:lnTo>
                    <a:pt x="5035296" y="6858"/>
                  </a:lnTo>
                  <a:lnTo>
                    <a:pt x="12192" y="6858"/>
                  </a:lnTo>
                  <a:lnTo>
                    <a:pt x="12192" y="12954"/>
                  </a:lnTo>
                  <a:close/>
                </a:path>
                <a:path w="5048250" h="265430">
                  <a:moveTo>
                    <a:pt x="12192" y="259080"/>
                  </a:moveTo>
                  <a:lnTo>
                    <a:pt x="12192" y="6858"/>
                  </a:lnTo>
                  <a:lnTo>
                    <a:pt x="6096" y="12954"/>
                  </a:lnTo>
                  <a:lnTo>
                    <a:pt x="0" y="12954"/>
                  </a:lnTo>
                  <a:lnTo>
                    <a:pt x="0" y="252984"/>
                  </a:lnTo>
                  <a:lnTo>
                    <a:pt x="6096" y="252984"/>
                  </a:lnTo>
                  <a:lnTo>
                    <a:pt x="12192" y="259080"/>
                  </a:lnTo>
                  <a:close/>
                </a:path>
                <a:path w="5048250" h="265430">
                  <a:moveTo>
                    <a:pt x="0" y="12954"/>
                  </a:moveTo>
                  <a:lnTo>
                    <a:pt x="6096" y="12954"/>
                  </a:lnTo>
                  <a:lnTo>
                    <a:pt x="12192" y="6858"/>
                  </a:lnTo>
                  <a:lnTo>
                    <a:pt x="0" y="6858"/>
                  </a:lnTo>
                  <a:lnTo>
                    <a:pt x="0" y="12954"/>
                  </a:lnTo>
                  <a:close/>
                </a:path>
                <a:path w="5048250" h="265430">
                  <a:moveTo>
                    <a:pt x="5035296" y="259080"/>
                  </a:moveTo>
                  <a:lnTo>
                    <a:pt x="5041392" y="252984"/>
                  </a:lnTo>
                  <a:lnTo>
                    <a:pt x="5035296" y="252984"/>
                  </a:lnTo>
                  <a:lnTo>
                    <a:pt x="5035296" y="259080"/>
                  </a:lnTo>
                  <a:close/>
                </a:path>
                <a:path w="5048250" h="265430">
                  <a:moveTo>
                    <a:pt x="12192" y="259080"/>
                  </a:moveTo>
                  <a:lnTo>
                    <a:pt x="5035296" y="259080"/>
                  </a:lnTo>
                  <a:lnTo>
                    <a:pt x="5035296" y="252984"/>
                  </a:lnTo>
                  <a:lnTo>
                    <a:pt x="12192" y="252984"/>
                  </a:lnTo>
                  <a:lnTo>
                    <a:pt x="12192" y="259080"/>
                  </a:lnTo>
                  <a:close/>
                </a:path>
                <a:path w="5048250" h="265430">
                  <a:moveTo>
                    <a:pt x="0" y="259080"/>
                  </a:moveTo>
                  <a:lnTo>
                    <a:pt x="12192" y="259080"/>
                  </a:lnTo>
                  <a:lnTo>
                    <a:pt x="6096" y="252984"/>
                  </a:lnTo>
                  <a:lnTo>
                    <a:pt x="0" y="252984"/>
                  </a:lnTo>
                  <a:lnTo>
                    <a:pt x="0" y="2590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3795" y="464058"/>
            <a:ext cx="5035550" cy="25272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4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taken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Gonzalez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Woods,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 Digital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sz="1200" spc="-10" dirty="0">
                <a:solidFill>
                  <a:srgbClr val="FFFFFF"/>
                </a:solidFill>
                <a:latin typeface="Arial MT"/>
                <a:cs typeface="Arial MT"/>
              </a:rPr>
              <a:t> (2002)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12371" y="8868156"/>
            <a:ext cx="623570" cy="626110"/>
            <a:chOff x="5312371" y="8868156"/>
            <a:chExt cx="623570" cy="626110"/>
          </a:xfrm>
        </p:grpSpPr>
        <p:sp>
          <p:nvSpPr>
            <p:cNvPr id="11" name="object 11"/>
            <p:cNvSpPr/>
            <p:nvPr/>
          </p:nvSpPr>
          <p:spPr>
            <a:xfrm>
              <a:off x="5330189" y="8887206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10" h="588009">
                  <a:moveTo>
                    <a:pt x="294131" y="587502"/>
                  </a:moveTo>
                  <a:lnTo>
                    <a:pt x="341786" y="583648"/>
                  </a:lnTo>
                  <a:lnTo>
                    <a:pt x="386967" y="572493"/>
                  </a:lnTo>
                  <a:lnTo>
                    <a:pt x="429076" y="554645"/>
                  </a:lnTo>
                  <a:lnTo>
                    <a:pt x="467514" y="530711"/>
                  </a:lnTo>
                  <a:lnTo>
                    <a:pt x="501681" y="501300"/>
                  </a:lnTo>
                  <a:lnTo>
                    <a:pt x="530979" y="467020"/>
                  </a:lnTo>
                  <a:lnTo>
                    <a:pt x="554809" y="428479"/>
                  </a:lnTo>
                  <a:lnTo>
                    <a:pt x="572572" y="386285"/>
                  </a:lnTo>
                  <a:lnTo>
                    <a:pt x="583669" y="341046"/>
                  </a:lnTo>
                  <a:lnTo>
                    <a:pt x="587501" y="293370"/>
                  </a:lnTo>
                  <a:lnTo>
                    <a:pt x="583669" y="245900"/>
                  </a:lnTo>
                  <a:lnTo>
                    <a:pt x="572572" y="200826"/>
                  </a:lnTo>
                  <a:lnTo>
                    <a:pt x="554809" y="158761"/>
                  </a:lnTo>
                  <a:lnTo>
                    <a:pt x="530979" y="120316"/>
                  </a:lnTo>
                  <a:lnTo>
                    <a:pt x="501681" y="86105"/>
                  </a:lnTo>
                  <a:lnTo>
                    <a:pt x="467514" y="56741"/>
                  </a:lnTo>
                  <a:lnTo>
                    <a:pt x="429076" y="32836"/>
                  </a:lnTo>
                  <a:lnTo>
                    <a:pt x="386967" y="15002"/>
                  </a:lnTo>
                  <a:lnTo>
                    <a:pt x="341786" y="3852"/>
                  </a:lnTo>
                  <a:lnTo>
                    <a:pt x="294131" y="0"/>
                  </a:lnTo>
                  <a:lnTo>
                    <a:pt x="246455" y="3852"/>
                  </a:lnTo>
                  <a:lnTo>
                    <a:pt x="201216" y="15002"/>
                  </a:lnTo>
                  <a:lnTo>
                    <a:pt x="159022" y="32836"/>
                  </a:lnTo>
                  <a:lnTo>
                    <a:pt x="120481" y="56741"/>
                  </a:lnTo>
                  <a:lnTo>
                    <a:pt x="86201" y="86105"/>
                  </a:lnTo>
                  <a:lnTo>
                    <a:pt x="56790" y="120316"/>
                  </a:lnTo>
                  <a:lnTo>
                    <a:pt x="32856" y="158761"/>
                  </a:lnTo>
                  <a:lnTo>
                    <a:pt x="15008" y="200826"/>
                  </a:lnTo>
                  <a:lnTo>
                    <a:pt x="3853" y="245900"/>
                  </a:lnTo>
                  <a:lnTo>
                    <a:pt x="0" y="293370"/>
                  </a:lnTo>
                  <a:lnTo>
                    <a:pt x="3853" y="341046"/>
                  </a:lnTo>
                  <a:lnTo>
                    <a:pt x="15008" y="386285"/>
                  </a:lnTo>
                  <a:lnTo>
                    <a:pt x="32856" y="428479"/>
                  </a:lnTo>
                  <a:lnTo>
                    <a:pt x="56790" y="467020"/>
                  </a:lnTo>
                  <a:lnTo>
                    <a:pt x="86201" y="501300"/>
                  </a:lnTo>
                  <a:lnTo>
                    <a:pt x="120481" y="530711"/>
                  </a:lnTo>
                  <a:lnTo>
                    <a:pt x="159022" y="554645"/>
                  </a:lnTo>
                  <a:lnTo>
                    <a:pt x="201216" y="572493"/>
                  </a:lnTo>
                  <a:lnTo>
                    <a:pt x="246455" y="583648"/>
                  </a:lnTo>
                  <a:lnTo>
                    <a:pt x="294131" y="5875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12371" y="8868156"/>
              <a:ext cx="623570" cy="626110"/>
            </a:xfrm>
            <a:custGeom>
              <a:avLst/>
              <a:gdLst/>
              <a:ahLst/>
              <a:cxnLst/>
              <a:rect l="l" t="t" r="r" b="b"/>
              <a:pathLst>
                <a:path w="623570" h="626109">
                  <a:moveTo>
                    <a:pt x="311950" y="625602"/>
                  </a:moveTo>
                  <a:lnTo>
                    <a:pt x="386981" y="615568"/>
                  </a:lnTo>
                  <a:lnTo>
                    <a:pt x="426416" y="602946"/>
                  </a:lnTo>
                  <a:lnTo>
                    <a:pt x="462260" y="586570"/>
                  </a:lnTo>
                  <a:lnTo>
                    <a:pt x="523177" y="543987"/>
                  </a:lnTo>
                  <a:lnTo>
                    <a:pt x="569735" y="490686"/>
                  </a:lnTo>
                  <a:lnTo>
                    <a:pt x="601938" y="429532"/>
                  </a:lnTo>
                  <a:lnTo>
                    <a:pt x="619789" y="363392"/>
                  </a:lnTo>
                  <a:lnTo>
                    <a:pt x="623333" y="329348"/>
                  </a:lnTo>
                  <a:lnTo>
                    <a:pt x="623292" y="295131"/>
                  </a:lnTo>
                  <a:lnTo>
                    <a:pt x="612450" y="227616"/>
                  </a:lnTo>
                  <a:lnTo>
                    <a:pt x="587267" y="163711"/>
                  </a:lnTo>
                  <a:lnTo>
                    <a:pt x="547746" y="106284"/>
                  </a:lnTo>
                  <a:lnTo>
                    <a:pt x="493891" y="58199"/>
                  </a:lnTo>
                  <a:lnTo>
                    <a:pt x="425705" y="22324"/>
                  </a:lnTo>
                  <a:lnTo>
                    <a:pt x="386239" y="9860"/>
                  </a:lnTo>
                  <a:lnTo>
                    <a:pt x="343192" y="1523"/>
                  </a:lnTo>
                  <a:lnTo>
                    <a:pt x="327190" y="0"/>
                  </a:lnTo>
                  <a:lnTo>
                    <a:pt x="311188" y="0"/>
                  </a:lnTo>
                  <a:lnTo>
                    <a:pt x="263944" y="3810"/>
                  </a:lnTo>
                  <a:lnTo>
                    <a:pt x="222051" y="14205"/>
                  </a:lnTo>
                  <a:lnTo>
                    <a:pt x="183860" y="28368"/>
                  </a:lnTo>
                  <a:lnTo>
                    <a:pt x="164770" y="38100"/>
                  </a:lnTo>
                  <a:lnTo>
                    <a:pt x="326428" y="38100"/>
                  </a:lnTo>
                  <a:lnTo>
                    <a:pt x="340144" y="39623"/>
                  </a:lnTo>
                  <a:lnTo>
                    <a:pt x="381965" y="48055"/>
                  </a:lnTo>
                  <a:lnTo>
                    <a:pt x="419847" y="60883"/>
                  </a:lnTo>
                  <a:lnTo>
                    <a:pt x="483841" y="98017"/>
                  </a:lnTo>
                  <a:lnTo>
                    <a:pt x="532218" y="147596"/>
                  </a:lnTo>
                  <a:lnTo>
                    <a:pt x="565068" y="206190"/>
                  </a:lnTo>
                  <a:lnTo>
                    <a:pt x="582481" y="270367"/>
                  </a:lnTo>
                  <a:lnTo>
                    <a:pt x="585427" y="303478"/>
                  </a:lnTo>
                  <a:lnTo>
                    <a:pt x="584534" y="336799"/>
                  </a:lnTo>
                  <a:lnTo>
                    <a:pt x="571361" y="401754"/>
                  </a:lnTo>
                  <a:lnTo>
                    <a:pt x="543009" y="462103"/>
                  </a:lnTo>
                  <a:lnTo>
                    <a:pt x="499584" y="514316"/>
                  </a:lnTo>
                  <a:lnTo>
                    <a:pt x="441175" y="554962"/>
                  </a:lnTo>
                  <a:lnTo>
                    <a:pt x="367873" y="580611"/>
                  </a:lnTo>
                  <a:lnTo>
                    <a:pt x="325666" y="586740"/>
                  </a:lnTo>
                  <a:lnTo>
                    <a:pt x="311188" y="587502"/>
                  </a:lnTo>
                  <a:lnTo>
                    <a:pt x="162151" y="587502"/>
                  </a:lnTo>
                  <a:lnTo>
                    <a:pt x="192122" y="601489"/>
                  </a:lnTo>
                  <a:lnTo>
                    <a:pt x="228955" y="613593"/>
                  </a:lnTo>
                  <a:lnTo>
                    <a:pt x="268907" y="621743"/>
                  </a:lnTo>
                  <a:lnTo>
                    <a:pt x="311950" y="625602"/>
                  </a:lnTo>
                  <a:close/>
                </a:path>
                <a:path w="623570" h="626109">
                  <a:moveTo>
                    <a:pt x="162151" y="587502"/>
                  </a:moveTo>
                  <a:lnTo>
                    <a:pt x="311188" y="587502"/>
                  </a:lnTo>
                  <a:lnTo>
                    <a:pt x="297472" y="586740"/>
                  </a:lnTo>
                  <a:lnTo>
                    <a:pt x="254430" y="580380"/>
                  </a:lnTo>
                  <a:lnTo>
                    <a:pt x="215212" y="569169"/>
                  </a:lnTo>
                  <a:lnTo>
                    <a:pt x="179843" y="553570"/>
                  </a:lnTo>
                  <a:lnTo>
                    <a:pt x="120744" y="511067"/>
                  </a:lnTo>
                  <a:lnTo>
                    <a:pt x="77319" y="456586"/>
                  </a:lnTo>
                  <a:lnTo>
                    <a:pt x="49754" y="393842"/>
                  </a:lnTo>
                  <a:lnTo>
                    <a:pt x="38235" y="326550"/>
                  </a:lnTo>
                  <a:lnTo>
                    <a:pt x="38552" y="292359"/>
                  </a:lnTo>
                  <a:lnTo>
                    <a:pt x="51452" y="225210"/>
                  </a:lnTo>
                  <a:lnTo>
                    <a:pt x="80865" y="162799"/>
                  </a:lnTo>
                  <a:lnTo>
                    <a:pt x="126976" y="108842"/>
                  </a:lnTo>
                  <a:lnTo>
                    <a:pt x="189973" y="67053"/>
                  </a:lnTo>
                  <a:lnTo>
                    <a:pt x="227861" y="51883"/>
                  </a:lnTo>
                  <a:lnTo>
                    <a:pt x="270040" y="41148"/>
                  </a:lnTo>
                  <a:lnTo>
                    <a:pt x="298234" y="38100"/>
                  </a:lnTo>
                  <a:lnTo>
                    <a:pt x="164770" y="38100"/>
                  </a:lnTo>
                  <a:lnTo>
                    <a:pt x="118484" y="66654"/>
                  </a:lnTo>
                  <a:lnTo>
                    <a:pt x="67613" y="115981"/>
                  </a:lnTo>
                  <a:lnTo>
                    <a:pt x="31045" y="173664"/>
                  </a:lnTo>
                  <a:lnTo>
                    <a:pt x="8574" y="237016"/>
                  </a:lnTo>
                  <a:lnTo>
                    <a:pt x="0" y="303352"/>
                  </a:lnTo>
                  <a:lnTo>
                    <a:pt x="859" y="336799"/>
                  </a:lnTo>
                  <a:lnTo>
                    <a:pt x="12745" y="402573"/>
                  </a:lnTo>
                  <a:lnTo>
                    <a:pt x="38018" y="464615"/>
                  </a:lnTo>
                  <a:lnTo>
                    <a:pt x="76474" y="520239"/>
                  </a:lnTo>
                  <a:lnTo>
                    <a:pt x="127971" y="566797"/>
                  </a:lnTo>
                  <a:lnTo>
                    <a:pt x="158432" y="585766"/>
                  </a:lnTo>
                  <a:lnTo>
                    <a:pt x="162151" y="58750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433492" y="9084056"/>
            <a:ext cx="366395" cy="1949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dirty="0">
                <a:solidFill>
                  <a:srgbClr val="FF6500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34159" y="8868156"/>
            <a:ext cx="623570" cy="626110"/>
            <a:chOff x="2634159" y="8868156"/>
            <a:chExt cx="623570" cy="626110"/>
          </a:xfrm>
        </p:grpSpPr>
        <p:sp>
          <p:nvSpPr>
            <p:cNvPr id="15" name="object 15"/>
            <p:cNvSpPr/>
            <p:nvPr/>
          </p:nvSpPr>
          <p:spPr>
            <a:xfrm>
              <a:off x="2652522" y="8887206"/>
              <a:ext cx="588010" cy="588010"/>
            </a:xfrm>
            <a:custGeom>
              <a:avLst/>
              <a:gdLst/>
              <a:ahLst/>
              <a:cxnLst/>
              <a:rect l="l" t="t" r="r" b="b"/>
              <a:pathLst>
                <a:path w="588010" h="588009">
                  <a:moveTo>
                    <a:pt x="293370" y="587502"/>
                  </a:moveTo>
                  <a:lnTo>
                    <a:pt x="341046" y="583648"/>
                  </a:lnTo>
                  <a:lnTo>
                    <a:pt x="386285" y="572493"/>
                  </a:lnTo>
                  <a:lnTo>
                    <a:pt x="428479" y="554645"/>
                  </a:lnTo>
                  <a:lnTo>
                    <a:pt x="467020" y="530711"/>
                  </a:lnTo>
                  <a:lnTo>
                    <a:pt x="501300" y="501300"/>
                  </a:lnTo>
                  <a:lnTo>
                    <a:pt x="530711" y="467020"/>
                  </a:lnTo>
                  <a:lnTo>
                    <a:pt x="554645" y="428479"/>
                  </a:lnTo>
                  <a:lnTo>
                    <a:pt x="572493" y="386285"/>
                  </a:lnTo>
                  <a:lnTo>
                    <a:pt x="583648" y="341046"/>
                  </a:lnTo>
                  <a:lnTo>
                    <a:pt x="587502" y="293370"/>
                  </a:lnTo>
                  <a:lnTo>
                    <a:pt x="583648" y="245900"/>
                  </a:lnTo>
                  <a:lnTo>
                    <a:pt x="572493" y="200826"/>
                  </a:lnTo>
                  <a:lnTo>
                    <a:pt x="554645" y="158761"/>
                  </a:lnTo>
                  <a:lnTo>
                    <a:pt x="530711" y="120316"/>
                  </a:lnTo>
                  <a:lnTo>
                    <a:pt x="501300" y="86105"/>
                  </a:lnTo>
                  <a:lnTo>
                    <a:pt x="467020" y="56741"/>
                  </a:lnTo>
                  <a:lnTo>
                    <a:pt x="428479" y="32836"/>
                  </a:lnTo>
                  <a:lnTo>
                    <a:pt x="386285" y="15002"/>
                  </a:lnTo>
                  <a:lnTo>
                    <a:pt x="341046" y="3852"/>
                  </a:lnTo>
                  <a:lnTo>
                    <a:pt x="293369" y="0"/>
                  </a:lnTo>
                  <a:lnTo>
                    <a:pt x="245715" y="3852"/>
                  </a:lnTo>
                  <a:lnTo>
                    <a:pt x="200534" y="15002"/>
                  </a:lnTo>
                  <a:lnTo>
                    <a:pt x="158425" y="32836"/>
                  </a:lnTo>
                  <a:lnTo>
                    <a:pt x="119987" y="56741"/>
                  </a:lnTo>
                  <a:lnTo>
                    <a:pt x="85820" y="86105"/>
                  </a:lnTo>
                  <a:lnTo>
                    <a:pt x="56522" y="120316"/>
                  </a:lnTo>
                  <a:lnTo>
                    <a:pt x="32692" y="158761"/>
                  </a:lnTo>
                  <a:lnTo>
                    <a:pt x="14929" y="200826"/>
                  </a:lnTo>
                  <a:lnTo>
                    <a:pt x="3832" y="245900"/>
                  </a:lnTo>
                  <a:lnTo>
                    <a:pt x="0" y="293370"/>
                  </a:lnTo>
                  <a:lnTo>
                    <a:pt x="3832" y="341046"/>
                  </a:lnTo>
                  <a:lnTo>
                    <a:pt x="14929" y="386285"/>
                  </a:lnTo>
                  <a:lnTo>
                    <a:pt x="32692" y="428479"/>
                  </a:lnTo>
                  <a:lnTo>
                    <a:pt x="56522" y="467020"/>
                  </a:lnTo>
                  <a:lnTo>
                    <a:pt x="85820" y="501300"/>
                  </a:lnTo>
                  <a:lnTo>
                    <a:pt x="119987" y="530711"/>
                  </a:lnTo>
                  <a:lnTo>
                    <a:pt x="158425" y="554645"/>
                  </a:lnTo>
                  <a:lnTo>
                    <a:pt x="200534" y="572493"/>
                  </a:lnTo>
                  <a:lnTo>
                    <a:pt x="245715" y="583648"/>
                  </a:lnTo>
                  <a:lnTo>
                    <a:pt x="293370" y="5875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34159" y="8868156"/>
              <a:ext cx="623570" cy="626110"/>
            </a:xfrm>
            <a:custGeom>
              <a:avLst/>
              <a:gdLst/>
              <a:ahLst/>
              <a:cxnLst/>
              <a:rect l="l" t="t" r="r" b="b"/>
              <a:pathLst>
                <a:path w="623570" h="626109">
                  <a:moveTo>
                    <a:pt x="312494" y="625602"/>
                  </a:moveTo>
                  <a:lnTo>
                    <a:pt x="387455" y="615499"/>
                  </a:lnTo>
                  <a:lnTo>
                    <a:pt x="426828" y="602825"/>
                  </a:lnTo>
                  <a:lnTo>
                    <a:pt x="462617" y="586411"/>
                  </a:lnTo>
                  <a:lnTo>
                    <a:pt x="523444" y="543793"/>
                  </a:lnTo>
                  <a:lnTo>
                    <a:pt x="569938" y="490501"/>
                  </a:lnTo>
                  <a:lnTo>
                    <a:pt x="602101" y="429388"/>
                  </a:lnTo>
                  <a:lnTo>
                    <a:pt x="619935" y="363310"/>
                  </a:lnTo>
                  <a:lnTo>
                    <a:pt x="623480" y="329301"/>
                  </a:lnTo>
                  <a:lnTo>
                    <a:pt x="623443" y="295121"/>
                  </a:lnTo>
                  <a:lnTo>
                    <a:pt x="612626" y="227676"/>
                  </a:lnTo>
                  <a:lnTo>
                    <a:pt x="587485" y="163830"/>
                  </a:lnTo>
                  <a:lnTo>
                    <a:pt x="548024" y="106436"/>
                  </a:lnTo>
                  <a:lnTo>
                    <a:pt x="494245" y="58351"/>
                  </a:lnTo>
                  <a:lnTo>
                    <a:pt x="426148" y="22429"/>
                  </a:lnTo>
                  <a:lnTo>
                    <a:pt x="386731" y="9921"/>
                  </a:lnTo>
                  <a:lnTo>
                    <a:pt x="343736" y="1523"/>
                  </a:lnTo>
                  <a:lnTo>
                    <a:pt x="327734" y="0"/>
                  </a:lnTo>
                  <a:lnTo>
                    <a:pt x="311732" y="0"/>
                  </a:lnTo>
                  <a:lnTo>
                    <a:pt x="263726" y="3810"/>
                  </a:lnTo>
                  <a:lnTo>
                    <a:pt x="221794" y="14275"/>
                  </a:lnTo>
                  <a:lnTo>
                    <a:pt x="183579" y="28500"/>
                  </a:lnTo>
                  <a:lnTo>
                    <a:pt x="164798" y="38100"/>
                  </a:lnTo>
                  <a:lnTo>
                    <a:pt x="326210" y="38100"/>
                  </a:lnTo>
                  <a:lnTo>
                    <a:pt x="340688" y="39623"/>
                  </a:lnTo>
                  <a:lnTo>
                    <a:pt x="382451" y="48136"/>
                  </a:lnTo>
                  <a:lnTo>
                    <a:pt x="420280" y="61036"/>
                  </a:lnTo>
                  <a:lnTo>
                    <a:pt x="484180" y="98288"/>
                  </a:lnTo>
                  <a:lnTo>
                    <a:pt x="532476" y="147950"/>
                  </a:lnTo>
                  <a:lnTo>
                    <a:pt x="565256" y="206594"/>
                  </a:lnTo>
                  <a:lnTo>
                    <a:pt x="582609" y="270793"/>
                  </a:lnTo>
                  <a:lnTo>
                    <a:pt x="585527" y="303904"/>
                  </a:lnTo>
                  <a:lnTo>
                    <a:pt x="584618" y="337146"/>
                  </a:lnTo>
                  <a:lnTo>
                    <a:pt x="571384" y="402143"/>
                  </a:lnTo>
                  <a:lnTo>
                    <a:pt x="542984" y="462438"/>
                  </a:lnTo>
                  <a:lnTo>
                    <a:pt x="499508" y="514577"/>
                  </a:lnTo>
                  <a:lnTo>
                    <a:pt x="441047" y="555130"/>
                  </a:lnTo>
                  <a:lnTo>
                    <a:pt x="367687" y="580670"/>
                  </a:lnTo>
                  <a:lnTo>
                    <a:pt x="325448" y="586740"/>
                  </a:lnTo>
                  <a:lnTo>
                    <a:pt x="311732" y="587502"/>
                  </a:lnTo>
                  <a:lnTo>
                    <a:pt x="162388" y="587502"/>
                  </a:lnTo>
                  <a:lnTo>
                    <a:pt x="192654" y="601587"/>
                  </a:lnTo>
                  <a:lnTo>
                    <a:pt x="229502" y="613659"/>
                  </a:lnTo>
                  <a:lnTo>
                    <a:pt x="269457" y="621775"/>
                  </a:lnTo>
                  <a:lnTo>
                    <a:pt x="312494" y="625602"/>
                  </a:lnTo>
                  <a:close/>
                </a:path>
                <a:path w="623570" h="626109">
                  <a:moveTo>
                    <a:pt x="162388" y="587502"/>
                  </a:moveTo>
                  <a:lnTo>
                    <a:pt x="311732" y="587502"/>
                  </a:lnTo>
                  <a:lnTo>
                    <a:pt x="297254" y="586740"/>
                  </a:lnTo>
                  <a:lnTo>
                    <a:pt x="254215" y="580334"/>
                  </a:lnTo>
                  <a:lnTo>
                    <a:pt x="215008" y="569076"/>
                  </a:lnTo>
                  <a:lnTo>
                    <a:pt x="179656" y="553430"/>
                  </a:lnTo>
                  <a:lnTo>
                    <a:pt x="120608" y="510835"/>
                  </a:lnTo>
                  <a:lnTo>
                    <a:pt x="77251" y="456271"/>
                  </a:lnTo>
                  <a:lnTo>
                    <a:pt x="49768" y="393459"/>
                  </a:lnTo>
                  <a:lnTo>
                    <a:pt x="38341" y="326121"/>
                  </a:lnTo>
                  <a:lnTo>
                    <a:pt x="38704" y="291918"/>
                  </a:lnTo>
                  <a:lnTo>
                    <a:pt x="51699" y="224767"/>
                  </a:lnTo>
                  <a:lnTo>
                    <a:pt x="81203" y="162394"/>
                  </a:lnTo>
                  <a:lnTo>
                    <a:pt x="127398" y="108518"/>
                  </a:lnTo>
                  <a:lnTo>
                    <a:pt x="190464" y="66863"/>
                  </a:lnTo>
                  <a:lnTo>
                    <a:pt x="228381" y="51780"/>
                  </a:lnTo>
                  <a:lnTo>
                    <a:pt x="270584" y="41148"/>
                  </a:lnTo>
                  <a:lnTo>
                    <a:pt x="298016" y="38100"/>
                  </a:lnTo>
                  <a:lnTo>
                    <a:pt x="164798" y="38100"/>
                  </a:lnTo>
                  <a:lnTo>
                    <a:pt x="118191" y="66885"/>
                  </a:lnTo>
                  <a:lnTo>
                    <a:pt x="67351" y="116281"/>
                  </a:lnTo>
                  <a:lnTo>
                    <a:pt x="30846" y="174005"/>
                  </a:lnTo>
                  <a:lnTo>
                    <a:pt x="8467" y="237376"/>
                  </a:lnTo>
                  <a:lnTo>
                    <a:pt x="0" y="303708"/>
                  </a:lnTo>
                  <a:lnTo>
                    <a:pt x="917" y="337146"/>
                  </a:lnTo>
                  <a:lnTo>
                    <a:pt x="12922" y="402891"/>
                  </a:lnTo>
                  <a:lnTo>
                    <a:pt x="38309" y="464891"/>
                  </a:lnTo>
                  <a:lnTo>
                    <a:pt x="76869" y="520462"/>
                  </a:lnTo>
                  <a:lnTo>
                    <a:pt x="128387" y="566922"/>
                  </a:lnTo>
                  <a:lnTo>
                    <a:pt x="158941" y="585897"/>
                  </a:lnTo>
                  <a:lnTo>
                    <a:pt x="162388" y="58750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755824" y="9084056"/>
            <a:ext cx="366395" cy="1949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dirty="0">
                <a:solidFill>
                  <a:srgbClr val="FF6500"/>
                </a:solid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7667" y="1509013"/>
            <a:ext cx="18935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5039" y="2186431"/>
            <a:ext cx="8115934" cy="457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718185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93065" algn="l"/>
                <a:tab pos="393700" algn="l"/>
              </a:tabLst>
            </a:pPr>
            <a:r>
              <a:rPr sz="2800" spc="-5" dirty="0">
                <a:latin typeface="Calibri"/>
                <a:cs typeface="Calibri"/>
              </a:rPr>
              <a:t>Wilhelm Burger and </a:t>
            </a:r>
            <a:r>
              <a:rPr sz="2800" dirty="0">
                <a:latin typeface="Calibri"/>
                <a:cs typeface="Calibri"/>
              </a:rPr>
              <a:t>Mark J. </a:t>
            </a:r>
            <a:r>
              <a:rPr sz="2800" spc="-5" dirty="0">
                <a:latin typeface="Calibri"/>
                <a:cs typeface="Calibri"/>
              </a:rPr>
              <a:t>Burge, Digital Image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Processing,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Springer, </a:t>
            </a:r>
            <a:r>
              <a:rPr sz="2800" dirty="0">
                <a:latin typeface="Calibri"/>
                <a:cs typeface="Calibri"/>
              </a:rPr>
              <a:t>2008</a:t>
            </a:r>
            <a:endParaRPr sz="2800">
              <a:latin typeface="Calibri"/>
              <a:cs typeface="Calibri"/>
            </a:endParaRPr>
          </a:p>
          <a:p>
            <a:pPr marL="742315" lvl="1" indent="-347980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42315" algn="l"/>
                <a:tab pos="742950" algn="l"/>
              </a:tabLst>
            </a:pPr>
            <a:r>
              <a:rPr sz="2400" dirty="0">
                <a:latin typeface="Calibri"/>
                <a:cs typeface="Calibri"/>
              </a:rPr>
              <a:t>Histograms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(Ch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4)</a:t>
            </a:r>
            <a:endParaRPr sz="2400">
              <a:latin typeface="Calibri"/>
              <a:cs typeface="Calibri"/>
            </a:endParaRPr>
          </a:p>
          <a:p>
            <a:pPr marL="7423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42315" algn="l"/>
                <a:tab pos="742950" algn="l"/>
              </a:tabLst>
            </a:pPr>
            <a:r>
              <a:rPr sz="2400" dirty="0">
                <a:latin typeface="Calibri"/>
                <a:cs typeface="Calibri"/>
              </a:rPr>
              <a:t>Point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operations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5)</a:t>
            </a:r>
            <a:endParaRPr sz="2400">
              <a:latin typeface="Calibri"/>
              <a:cs typeface="Calibri"/>
            </a:endParaRPr>
          </a:p>
          <a:p>
            <a:pPr marL="393700" marR="43180" indent="-343535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93065" algn="l"/>
                <a:tab pos="393700" algn="l"/>
              </a:tabLst>
            </a:pPr>
            <a:r>
              <a:rPr sz="2800" dirty="0">
                <a:latin typeface="Calibri"/>
                <a:cs typeface="Calibri"/>
              </a:rPr>
              <a:t>University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Utah,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CS </a:t>
            </a:r>
            <a:r>
              <a:rPr sz="2800" dirty="0">
                <a:latin typeface="Calibri"/>
                <a:cs typeface="Calibri"/>
              </a:rPr>
              <a:t>4640: Image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Processing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Basics,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Spring</a:t>
            </a:r>
            <a:r>
              <a:rPr sz="2800" dirty="0">
                <a:latin typeface="Calibri"/>
                <a:cs typeface="Calibri"/>
              </a:rPr>
              <a:t> 2012</a:t>
            </a:r>
            <a:endParaRPr sz="2800">
              <a:latin typeface="Calibri"/>
              <a:cs typeface="Calibri"/>
            </a:endParaRPr>
          </a:p>
          <a:p>
            <a:pPr marL="393065" marR="330835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93065" algn="l"/>
                <a:tab pos="393700" algn="l"/>
                <a:tab pos="2941320" algn="l"/>
              </a:tabLst>
            </a:pPr>
            <a:r>
              <a:rPr sz="2800" spc="-5" dirty="0">
                <a:latin typeface="Calibri"/>
                <a:cs typeface="Calibri"/>
              </a:rPr>
              <a:t>Rutgers </a:t>
            </a:r>
            <a:r>
              <a:rPr sz="2800" dirty="0">
                <a:latin typeface="Calibri"/>
                <a:cs typeface="Calibri"/>
              </a:rPr>
              <a:t>University, </a:t>
            </a:r>
            <a:r>
              <a:rPr sz="2800" spc="-5" dirty="0">
                <a:latin typeface="Calibri"/>
                <a:cs typeface="Calibri"/>
              </a:rPr>
              <a:t>CS </a:t>
            </a:r>
            <a:r>
              <a:rPr sz="2800" dirty="0">
                <a:latin typeface="Calibri"/>
                <a:cs typeface="Calibri"/>
              </a:rPr>
              <a:t>334, </a:t>
            </a:r>
            <a:r>
              <a:rPr sz="2800" spc="-5" dirty="0">
                <a:latin typeface="Calibri"/>
                <a:cs typeface="Calibri"/>
              </a:rPr>
              <a:t>Introduction to Imaging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Multimedia,	Fall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2012</a:t>
            </a:r>
            <a:endParaRPr sz="2800">
              <a:latin typeface="Calibri"/>
              <a:cs typeface="Calibri"/>
            </a:endParaRPr>
          </a:p>
          <a:p>
            <a:pPr marL="393700" marR="43688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93065" algn="l"/>
                <a:tab pos="393700" algn="l"/>
              </a:tabLst>
            </a:pPr>
            <a:r>
              <a:rPr sz="2800" spc="-5" dirty="0">
                <a:latin typeface="Calibri"/>
                <a:cs typeface="Calibri"/>
              </a:rPr>
              <a:t>Gonzales and </a:t>
            </a:r>
            <a:r>
              <a:rPr sz="2800" dirty="0">
                <a:latin typeface="Calibri"/>
                <a:cs typeface="Calibri"/>
              </a:rPr>
              <a:t>Woods, </a:t>
            </a:r>
            <a:r>
              <a:rPr sz="2800" spc="-5" dirty="0">
                <a:latin typeface="Calibri"/>
                <a:cs typeface="Calibri"/>
              </a:rPr>
              <a:t>Digital </a:t>
            </a:r>
            <a:r>
              <a:rPr sz="2800" dirty="0">
                <a:latin typeface="Calibri"/>
                <a:cs typeface="Calibri"/>
              </a:rPr>
              <a:t>Image Processing (3</a:t>
            </a:r>
            <a:r>
              <a:rPr sz="2775" baseline="25525" dirty="0">
                <a:latin typeface="Calibri"/>
                <a:cs typeface="Calibri"/>
              </a:rPr>
              <a:t>rd </a:t>
            </a:r>
            <a:r>
              <a:rPr sz="2775" spc="-615" baseline="255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edition),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Prentice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Hall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915415"/>
            <a:ext cx="2351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Histograms</a:t>
            </a:r>
            <a:endParaRPr sz="3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8613" y="3154423"/>
            <a:ext cx="2485995" cy="3083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9817" y="6163840"/>
            <a:ext cx="3903640" cy="34549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8301" y="2075942"/>
            <a:ext cx="7844790" cy="496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marR="17780" indent="-343535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405765" algn="l"/>
                <a:tab pos="406400" algn="l"/>
              </a:tabLst>
            </a:pPr>
            <a:r>
              <a:rPr sz="2800" spc="-5" dirty="0">
                <a:latin typeface="Calibri"/>
                <a:cs typeface="Calibri"/>
              </a:rPr>
              <a:t>So,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histogram </a:t>
            </a:r>
            <a:r>
              <a:rPr sz="2800" dirty="0">
                <a:latin typeface="Calibri"/>
                <a:cs typeface="Calibri"/>
              </a:rPr>
              <a:t>for a grayscale </a:t>
            </a:r>
            <a:r>
              <a:rPr sz="2800" spc="-5" dirty="0">
                <a:latin typeface="Calibri"/>
                <a:cs typeface="Calibri"/>
              </a:rPr>
              <a:t>image with intensity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values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range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30065"/>
              </a:buClr>
              <a:buFont typeface="Wingdings"/>
              <a:buChar char=""/>
            </a:pPr>
            <a:endParaRPr sz="385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  <a:tabLst>
                <a:tab pos="3642995" algn="l"/>
              </a:tabLst>
            </a:pPr>
            <a:r>
              <a:rPr sz="2800" spc="-5" dirty="0">
                <a:latin typeface="Calibri"/>
                <a:cs typeface="Calibri"/>
              </a:rPr>
              <a:t>would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contain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exactly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K	</a:t>
            </a:r>
            <a:r>
              <a:rPr sz="2800" spc="-5" dirty="0">
                <a:latin typeface="Calibri"/>
                <a:cs typeface="Calibri"/>
              </a:rPr>
              <a:t>entries</a:t>
            </a:r>
            <a:endParaRPr sz="28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405765" algn="l"/>
                <a:tab pos="406400" algn="l"/>
                <a:tab pos="4838700" algn="l"/>
              </a:tabLst>
            </a:pPr>
            <a:r>
              <a:rPr sz="2800" spc="-5" dirty="0">
                <a:latin typeface="Calibri"/>
                <a:cs typeface="Calibri"/>
              </a:rPr>
              <a:t>E.g.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8‐bit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grayscale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image,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K</a:t>
            </a:r>
            <a:r>
              <a:rPr sz="2800" i="1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	</a:t>
            </a:r>
            <a:r>
              <a:rPr sz="2800" i="1" dirty="0">
                <a:latin typeface="Calibri"/>
                <a:cs typeface="Calibri"/>
              </a:rPr>
              <a:t>2</a:t>
            </a:r>
            <a:r>
              <a:rPr sz="2775" i="1" baseline="25525" dirty="0">
                <a:latin typeface="Calibri"/>
                <a:cs typeface="Calibri"/>
              </a:rPr>
              <a:t>8</a:t>
            </a:r>
            <a:r>
              <a:rPr sz="2775" i="1" spc="292" baseline="255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256</a:t>
            </a:r>
            <a:endParaRPr sz="28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405765" algn="l"/>
                <a:tab pos="406400" algn="l"/>
              </a:tabLst>
            </a:pPr>
            <a:r>
              <a:rPr sz="2800" spc="-5" dirty="0">
                <a:latin typeface="Calibri"/>
                <a:cs typeface="Calibri"/>
              </a:rPr>
              <a:t>Each histogram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entry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 defined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as:</a:t>
            </a:r>
            <a:endParaRPr sz="2800">
              <a:latin typeface="Calibri"/>
              <a:cs typeface="Calibri"/>
            </a:endParaRPr>
          </a:p>
          <a:p>
            <a:pPr marL="814069">
              <a:lnSpc>
                <a:spcPct val="100000"/>
              </a:lnSpc>
              <a:spcBef>
                <a:spcPts val="595"/>
              </a:spcBef>
            </a:pPr>
            <a:r>
              <a:rPr sz="2400" spc="-5" dirty="0">
                <a:latin typeface="Calibri"/>
                <a:cs typeface="Calibri"/>
              </a:rPr>
              <a:t>h(i)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number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pixels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intensity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&lt;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i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&lt;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K.</a:t>
            </a:r>
            <a:endParaRPr sz="24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405765" algn="l"/>
                <a:tab pos="406400" algn="l"/>
              </a:tabLst>
            </a:pPr>
            <a:r>
              <a:rPr sz="2800" spc="-5" dirty="0">
                <a:latin typeface="Calibri"/>
                <a:cs typeface="Calibri"/>
              </a:rPr>
              <a:t>E.g: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h(255)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number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pixels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 intensity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255</a:t>
            </a:r>
            <a:endParaRPr sz="28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675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405765" algn="l"/>
                <a:tab pos="406400" algn="l"/>
              </a:tabLst>
            </a:pPr>
            <a:r>
              <a:rPr sz="2800" spc="-5" dirty="0">
                <a:latin typeface="Calibri"/>
                <a:cs typeface="Calibri"/>
              </a:rPr>
              <a:t>Formal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definition</a:t>
            </a:r>
            <a:endParaRPr sz="2800">
              <a:latin typeface="Calibri"/>
              <a:cs typeface="Calibri"/>
            </a:endParaRPr>
          </a:p>
          <a:p>
            <a:pPr marL="2155825">
              <a:lnSpc>
                <a:spcPct val="100000"/>
              </a:lnSpc>
              <a:spcBef>
                <a:spcPts val="2385"/>
              </a:spcBef>
              <a:tabLst>
                <a:tab pos="6207760" algn="l"/>
              </a:tabLst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Number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(size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set)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pixels	such</a:t>
            </a:r>
            <a:r>
              <a:rPr sz="18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that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5488" y="6476238"/>
            <a:ext cx="3032760" cy="296545"/>
          </a:xfrm>
          <a:custGeom>
            <a:avLst/>
            <a:gdLst/>
            <a:ahLst/>
            <a:cxnLst/>
            <a:rect l="l" t="t" r="r" b="b"/>
            <a:pathLst>
              <a:path w="3032759" h="296545">
                <a:moveTo>
                  <a:pt x="931164" y="28194"/>
                </a:moveTo>
                <a:lnTo>
                  <a:pt x="830580" y="1524"/>
                </a:lnTo>
                <a:lnTo>
                  <a:pt x="825246" y="0"/>
                </a:lnTo>
                <a:lnTo>
                  <a:pt x="819912" y="3048"/>
                </a:lnTo>
                <a:lnTo>
                  <a:pt x="818388" y="8382"/>
                </a:lnTo>
                <a:lnTo>
                  <a:pt x="817626" y="13716"/>
                </a:lnTo>
                <a:lnTo>
                  <a:pt x="820674" y="19050"/>
                </a:lnTo>
                <a:lnTo>
                  <a:pt x="825246" y="19812"/>
                </a:lnTo>
                <a:lnTo>
                  <a:pt x="875728" y="33337"/>
                </a:lnTo>
                <a:lnTo>
                  <a:pt x="0" y="277368"/>
                </a:lnTo>
                <a:lnTo>
                  <a:pt x="5334" y="296418"/>
                </a:lnTo>
                <a:lnTo>
                  <a:pt x="881291" y="52324"/>
                </a:lnTo>
                <a:lnTo>
                  <a:pt x="845058" y="89916"/>
                </a:lnTo>
                <a:lnTo>
                  <a:pt x="841248" y="93726"/>
                </a:lnTo>
                <a:lnTo>
                  <a:pt x="841248" y="99822"/>
                </a:lnTo>
                <a:lnTo>
                  <a:pt x="845058" y="103632"/>
                </a:lnTo>
                <a:lnTo>
                  <a:pt x="848868" y="106680"/>
                </a:lnTo>
                <a:lnTo>
                  <a:pt x="854964" y="106680"/>
                </a:lnTo>
                <a:lnTo>
                  <a:pt x="858774" y="102870"/>
                </a:lnTo>
                <a:lnTo>
                  <a:pt x="915924" y="43916"/>
                </a:lnTo>
                <a:lnTo>
                  <a:pt x="931164" y="28194"/>
                </a:lnTo>
                <a:close/>
              </a:path>
              <a:path w="3032759" h="296545">
                <a:moveTo>
                  <a:pt x="3032760" y="231648"/>
                </a:moveTo>
                <a:lnTo>
                  <a:pt x="2357450" y="34150"/>
                </a:lnTo>
                <a:lnTo>
                  <a:pt x="2408682" y="21336"/>
                </a:lnTo>
                <a:lnTo>
                  <a:pt x="2414016" y="19812"/>
                </a:lnTo>
                <a:lnTo>
                  <a:pt x="2417064" y="15240"/>
                </a:lnTo>
                <a:lnTo>
                  <a:pt x="2416302" y="9906"/>
                </a:lnTo>
                <a:lnTo>
                  <a:pt x="2414778" y="4572"/>
                </a:lnTo>
                <a:lnTo>
                  <a:pt x="2409444" y="1524"/>
                </a:lnTo>
                <a:lnTo>
                  <a:pt x="2404110" y="3048"/>
                </a:lnTo>
                <a:lnTo>
                  <a:pt x="2302764" y="28194"/>
                </a:lnTo>
                <a:lnTo>
                  <a:pt x="2318766" y="44881"/>
                </a:lnTo>
                <a:lnTo>
                  <a:pt x="2375154" y="103632"/>
                </a:lnTo>
                <a:lnTo>
                  <a:pt x="2378202" y="108204"/>
                </a:lnTo>
                <a:lnTo>
                  <a:pt x="2384298" y="108204"/>
                </a:lnTo>
                <a:lnTo>
                  <a:pt x="2391918" y="100584"/>
                </a:lnTo>
                <a:lnTo>
                  <a:pt x="2391918" y="94488"/>
                </a:lnTo>
                <a:lnTo>
                  <a:pt x="2388870" y="90678"/>
                </a:lnTo>
                <a:lnTo>
                  <a:pt x="2352560" y="52565"/>
                </a:lnTo>
                <a:lnTo>
                  <a:pt x="3027426" y="249936"/>
                </a:lnTo>
                <a:lnTo>
                  <a:pt x="3032760" y="2316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902" y="1190497"/>
            <a:ext cx="49422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Interpreting</a:t>
            </a:r>
            <a:r>
              <a:rPr sz="3900" spc="-120" dirty="0"/>
              <a:t> </a:t>
            </a:r>
            <a:r>
              <a:rPr sz="3900" dirty="0"/>
              <a:t>Histograms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17702" y="2066035"/>
            <a:ext cx="6537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3000" spc="-5" dirty="0">
                <a:latin typeface="Calibri"/>
                <a:cs typeface="Calibri"/>
              </a:rPr>
              <a:t>Log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scale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makes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low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values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more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visible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627" y="2896361"/>
            <a:ext cx="5657850" cy="41201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32502" y="2744978"/>
            <a:ext cx="4034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Difference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between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darkest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lightest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915415"/>
            <a:ext cx="2351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Histograms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840739" y="1677720"/>
            <a:ext cx="7908290" cy="507619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Histograms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help detect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acquisition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issues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Problems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with image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 identified 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histogram</a:t>
            </a:r>
            <a:endParaRPr sz="28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60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dirty="0">
                <a:latin typeface="Calibri"/>
                <a:cs typeface="Calibri"/>
              </a:rPr>
              <a:t>Over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under exposure</a:t>
            </a:r>
            <a:endParaRPr sz="24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5" dirty="0">
                <a:latin typeface="Calibri"/>
                <a:cs typeface="Calibri"/>
              </a:rPr>
              <a:t>Brightness</a:t>
            </a:r>
            <a:endParaRPr sz="24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5" dirty="0">
                <a:latin typeface="Calibri"/>
                <a:cs typeface="Calibri"/>
              </a:rPr>
              <a:t>Contrast</a:t>
            </a:r>
            <a:endParaRPr sz="24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8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dirty="0">
                <a:latin typeface="Calibri"/>
                <a:cs typeface="Calibri"/>
              </a:rPr>
              <a:t>Dynamic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Range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5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Point operations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alter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histogram.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E.g</a:t>
            </a:r>
            <a:endParaRPr sz="28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9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dirty="0">
                <a:latin typeface="Calibri"/>
                <a:cs typeface="Calibri"/>
              </a:rPr>
              <a:t>Addition</a:t>
            </a:r>
            <a:endParaRPr sz="24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dirty="0">
                <a:latin typeface="Calibri"/>
                <a:cs typeface="Calibri"/>
              </a:rPr>
              <a:t>Multiplication</a:t>
            </a:r>
            <a:endParaRPr sz="24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8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5" dirty="0">
                <a:latin typeface="Calibri"/>
                <a:cs typeface="Calibri"/>
              </a:rPr>
              <a:t>Exp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Log</a:t>
            </a:r>
            <a:endParaRPr sz="2400">
              <a:latin typeface="Calibri"/>
              <a:cs typeface="Calibri"/>
            </a:endParaRPr>
          </a:p>
          <a:p>
            <a:pPr marL="704215" lvl="1" indent="-347980">
              <a:lnSpc>
                <a:spcPct val="100000"/>
              </a:lnSpc>
              <a:spcBef>
                <a:spcPts val="57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704215" algn="l"/>
                <a:tab pos="704850" algn="l"/>
              </a:tabLst>
            </a:pPr>
            <a:r>
              <a:rPr sz="2400" spc="-5" dirty="0">
                <a:latin typeface="Calibri"/>
                <a:cs typeface="Calibri"/>
              </a:rPr>
              <a:t>Intensity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Windowing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(Contrast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Modification)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189735"/>
            <a:ext cx="3561079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Image</a:t>
            </a:r>
            <a:r>
              <a:rPr sz="3900" spc="-95" dirty="0"/>
              <a:t> </a:t>
            </a:r>
            <a:r>
              <a:rPr sz="3900" dirty="0"/>
              <a:t>Brightness</a:t>
            </a:r>
            <a:endParaRPr sz="3900"/>
          </a:p>
        </p:txBody>
      </p:sp>
      <p:sp>
        <p:nvSpPr>
          <p:cNvPr id="3" name="object 3"/>
          <p:cNvSpPr txBox="1"/>
          <p:nvPr/>
        </p:nvSpPr>
        <p:spPr>
          <a:xfrm>
            <a:off x="993139" y="2186431"/>
            <a:ext cx="700913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Brightness of </a:t>
            </a:r>
            <a:r>
              <a:rPr sz="2800" dirty="0">
                <a:latin typeface="Calibri"/>
                <a:cs typeface="Calibri"/>
              </a:rPr>
              <a:t>a grayscale </a:t>
            </a:r>
            <a:r>
              <a:rPr sz="2800" spc="-5" dirty="0">
                <a:latin typeface="Calibri"/>
                <a:cs typeface="Calibri"/>
              </a:rPr>
              <a:t>image is the </a:t>
            </a:r>
            <a:r>
              <a:rPr sz="2800" b="1" dirty="0">
                <a:solidFill>
                  <a:srgbClr val="00B0F0"/>
                </a:solidFill>
                <a:latin typeface="Calibri"/>
                <a:cs typeface="Calibri"/>
              </a:rPr>
              <a:t>average </a:t>
            </a:r>
            <a:r>
              <a:rPr sz="2800" b="1" spc="-62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B0F0"/>
                </a:solidFill>
                <a:latin typeface="Calibri"/>
                <a:cs typeface="Calibri"/>
              </a:rPr>
              <a:t>intensity</a:t>
            </a:r>
            <a:r>
              <a:rPr sz="2800" b="1" spc="-25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all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pixels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3596640"/>
            <a:ext cx="3695700" cy="10515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63794" y="5356352"/>
            <a:ext cx="297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1.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Sum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up all pixel intensities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110" y="5164328"/>
            <a:ext cx="345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2.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Divide by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total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number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pixels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5788" y="4561331"/>
            <a:ext cx="3529965" cy="706120"/>
          </a:xfrm>
          <a:custGeom>
            <a:avLst/>
            <a:gdLst/>
            <a:ahLst/>
            <a:cxnLst/>
            <a:rect l="l" t="t" r="r" b="b"/>
            <a:pathLst>
              <a:path w="3529965" h="706120">
                <a:moveTo>
                  <a:pt x="1239774" y="10668"/>
                </a:moveTo>
                <a:lnTo>
                  <a:pt x="1135380" y="762"/>
                </a:lnTo>
                <a:lnTo>
                  <a:pt x="1130046" y="0"/>
                </a:lnTo>
                <a:lnTo>
                  <a:pt x="1125474" y="3810"/>
                </a:lnTo>
                <a:lnTo>
                  <a:pt x="1124712" y="9144"/>
                </a:lnTo>
                <a:lnTo>
                  <a:pt x="1124712" y="14478"/>
                </a:lnTo>
                <a:lnTo>
                  <a:pt x="1128522" y="19050"/>
                </a:lnTo>
                <a:lnTo>
                  <a:pt x="1133856" y="19812"/>
                </a:lnTo>
                <a:lnTo>
                  <a:pt x="1185913" y="24803"/>
                </a:lnTo>
                <a:lnTo>
                  <a:pt x="0" y="567690"/>
                </a:lnTo>
                <a:lnTo>
                  <a:pt x="8382" y="585216"/>
                </a:lnTo>
                <a:lnTo>
                  <a:pt x="1194562" y="41859"/>
                </a:lnTo>
                <a:lnTo>
                  <a:pt x="1163574" y="85344"/>
                </a:lnTo>
                <a:lnTo>
                  <a:pt x="1160526" y="89916"/>
                </a:lnTo>
                <a:lnTo>
                  <a:pt x="1161288" y="96012"/>
                </a:lnTo>
                <a:lnTo>
                  <a:pt x="1170432" y="102108"/>
                </a:lnTo>
                <a:lnTo>
                  <a:pt x="1176528" y="100584"/>
                </a:lnTo>
                <a:lnTo>
                  <a:pt x="1179576" y="96774"/>
                </a:lnTo>
                <a:lnTo>
                  <a:pt x="1226058" y="30289"/>
                </a:lnTo>
                <a:lnTo>
                  <a:pt x="1239774" y="10668"/>
                </a:lnTo>
                <a:close/>
              </a:path>
              <a:path w="3529965" h="706120">
                <a:moveTo>
                  <a:pt x="3529584" y="688086"/>
                </a:moveTo>
                <a:lnTo>
                  <a:pt x="2663380" y="296176"/>
                </a:lnTo>
                <a:lnTo>
                  <a:pt x="2716530" y="291084"/>
                </a:lnTo>
                <a:lnTo>
                  <a:pt x="2721864" y="290322"/>
                </a:lnTo>
                <a:lnTo>
                  <a:pt x="2725674" y="285750"/>
                </a:lnTo>
                <a:lnTo>
                  <a:pt x="2725674" y="280416"/>
                </a:lnTo>
                <a:lnTo>
                  <a:pt x="2724912" y="275082"/>
                </a:lnTo>
                <a:lnTo>
                  <a:pt x="2720340" y="271272"/>
                </a:lnTo>
                <a:lnTo>
                  <a:pt x="2715006" y="272034"/>
                </a:lnTo>
                <a:lnTo>
                  <a:pt x="2610612" y="282702"/>
                </a:lnTo>
                <a:lnTo>
                  <a:pt x="2624328" y="301904"/>
                </a:lnTo>
                <a:lnTo>
                  <a:pt x="2671572" y="368046"/>
                </a:lnTo>
                <a:lnTo>
                  <a:pt x="2674620" y="371856"/>
                </a:lnTo>
                <a:lnTo>
                  <a:pt x="2680716" y="373380"/>
                </a:lnTo>
                <a:lnTo>
                  <a:pt x="2684526" y="370332"/>
                </a:lnTo>
                <a:lnTo>
                  <a:pt x="2689098" y="367284"/>
                </a:lnTo>
                <a:lnTo>
                  <a:pt x="2689860" y="361188"/>
                </a:lnTo>
                <a:lnTo>
                  <a:pt x="2686812" y="356616"/>
                </a:lnTo>
                <a:lnTo>
                  <a:pt x="2655659" y="312928"/>
                </a:lnTo>
                <a:lnTo>
                  <a:pt x="3521202" y="705612"/>
                </a:lnTo>
                <a:lnTo>
                  <a:pt x="3529584" y="68808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9A427E9303B54DBFBBE113110CA6DF" ma:contentTypeVersion="4" ma:contentTypeDescription="Create a new document." ma:contentTypeScope="" ma:versionID="a1cdd523133b28a59edc56bd748bf817">
  <xsd:schema xmlns:xsd="http://www.w3.org/2001/XMLSchema" xmlns:xs="http://www.w3.org/2001/XMLSchema" xmlns:p="http://schemas.microsoft.com/office/2006/metadata/properties" xmlns:ns2="7b7b3b4e-94b4-4794-84f5-8d6141b0fac6" targetNamespace="http://schemas.microsoft.com/office/2006/metadata/properties" ma:root="true" ma:fieldsID="e8fffae3e475de9ba7e9d19c6320ad4c" ns2:_="">
    <xsd:import namespace="7b7b3b4e-94b4-4794-84f5-8d6141b0f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b3b4e-94b4-4794-84f5-8d6141b0fa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0B2F8C-53AA-449D-A5A7-56381883CC74}"/>
</file>

<file path=customXml/itemProps2.xml><?xml version="1.0" encoding="utf-8"?>
<ds:datastoreItem xmlns:ds="http://schemas.openxmlformats.org/officeDocument/2006/customXml" ds:itemID="{0C955635-A3AD-46B0-B766-F5333F6BF60E}"/>
</file>

<file path=customXml/itemProps3.xml><?xml version="1.0" encoding="utf-8"?>
<ds:datastoreItem xmlns:ds="http://schemas.openxmlformats.org/officeDocument/2006/customXml" ds:itemID="{6DF8B626-65B4-4404-AAEE-AA1DC88E304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1748</Words>
  <Application>Microsoft Office PowerPoint</Application>
  <PresentationFormat>Custom</PresentationFormat>
  <Paragraphs>323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Digital Image Processing Histograms and Point Operations </vt:lpstr>
      <vt:lpstr>Histograms</vt:lpstr>
      <vt:lpstr>Histograms</vt:lpstr>
      <vt:lpstr>Histograms</vt:lpstr>
      <vt:lpstr>Histograms</vt:lpstr>
      <vt:lpstr>Histograms</vt:lpstr>
      <vt:lpstr>Interpreting Histograms</vt:lpstr>
      <vt:lpstr>Histograms</vt:lpstr>
      <vt:lpstr>Image Brightness</vt:lpstr>
      <vt:lpstr>Detecting Bad Exposure using Histograms</vt:lpstr>
      <vt:lpstr>Image Contrast</vt:lpstr>
      <vt:lpstr>Histograms and Contrast</vt:lpstr>
      <vt:lpstr>Contrast Equation?</vt:lpstr>
      <vt:lpstr>Contrast Equation?</vt:lpstr>
      <vt:lpstr>Histograms and Dynamic Range</vt:lpstr>
      <vt:lpstr>High Dynamic Range Imaging</vt:lpstr>
      <vt:lpstr>Detecting Image Defects using Histograms</vt:lpstr>
      <vt:lpstr>Image Defects: Effect of Image Compression</vt:lpstr>
      <vt:lpstr>Effect of Image Compression</vt:lpstr>
      <vt:lpstr>Computing Histograms</vt:lpstr>
      <vt:lpstr>ImageJ Histogram Function</vt:lpstr>
      <vt:lpstr>Large Histograms: Binning</vt:lpstr>
      <vt:lpstr>Calculating Bin Size</vt:lpstr>
      <vt:lpstr>Binned Histogram</vt:lpstr>
      <vt:lpstr>Color Image Histograms</vt:lpstr>
      <vt:lpstr>Color Image Histograms</vt:lpstr>
      <vt:lpstr>Cumulative Histogram</vt:lpstr>
      <vt:lpstr>Point Operations</vt:lpstr>
      <vt:lpstr>Some Homogeneous Point Operations</vt:lpstr>
      <vt:lpstr>Point Operation Pseudocode</vt:lpstr>
      <vt:lpstr>Non‐Homogeneous Point Operation</vt:lpstr>
      <vt:lpstr>Clamping</vt:lpstr>
      <vt:lpstr>Example: Modify Intensity and Clamp</vt:lpstr>
      <vt:lpstr>Inverting Images</vt:lpstr>
      <vt:lpstr>Image Negatives (Inverted Images)</vt:lpstr>
      <vt:lpstr>Thresholding</vt:lpstr>
      <vt:lpstr>Thresholding Example</vt:lpstr>
      <vt:lpstr>Thresholding and Histograms</vt:lpstr>
      <vt:lpstr>Basic Grey Level Transformations</vt:lpstr>
      <vt:lpstr>Logarithmic Transformations</vt:lpstr>
      <vt:lpstr>Power Law Transformations</vt:lpstr>
      <vt:lpstr>Power Law Example</vt:lpstr>
      <vt:lpstr>Intensity Windowing</vt:lpstr>
      <vt:lpstr>Intensity Windowing Example</vt:lpstr>
      <vt:lpstr>Point Operations and Histograms</vt:lpstr>
      <vt:lpstr>Automatic Contrast Adjustment</vt:lpstr>
      <vt:lpstr>Effects of Automatic Contrast Adjustment</vt:lpstr>
      <vt:lpstr>PowerPoint Presentation</vt:lpstr>
      <vt:lpstr>Histogram Equalization</vt:lpstr>
      <vt:lpstr>Histogram Equalization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lecture02.ppt [Compatibility Mode]</dc:title>
  <dc:creator>emmanuel</dc:creator>
  <cp:lastModifiedBy>Admin</cp:lastModifiedBy>
  <cp:revision>2</cp:revision>
  <dcterms:created xsi:type="dcterms:W3CDTF">2022-12-21T11:10:24Z</dcterms:created>
  <dcterms:modified xsi:type="dcterms:W3CDTF">2022-12-21T11:36:29Z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2014-01-29T00:00:00Z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2022-12-21T00:00:00Z</vt:filetime>
  </property>
  <property fmtid="{D5CDD505-2E9C-101B-9397-08002B2CF9AE}" pid="5" name="ContentTypeId">
    <vt:lpwstr>0x010100439A427E9303B54DBFBBE113110CA6DF</vt:lpwstr>
  </property>
</Properties>
</file>